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295" r:id="rId3"/>
    <p:sldId id="297" r:id="rId4"/>
    <p:sldId id="333" r:id="rId5"/>
    <p:sldId id="340" r:id="rId6"/>
    <p:sldId id="320" r:id="rId7"/>
    <p:sldId id="315" r:id="rId8"/>
    <p:sldId id="339" r:id="rId9"/>
    <p:sldId id="298" r:id="rId10"/>
    <p:sldId id="299" r:id="rId11"/>
    <p:sldId id="300" r:id="rId12"/>
    <p:sldId id="301" r:id="rId13"/>
    <p:sldId id="302" r:id="rId14"/>
    <p:sldId id="303" r:id="rId15"/>
    <p:sldId id="330" r:id="rId16"/>
    <p:sldId id="304" r:id="rId17"/>
    <p:sldId id="317" r:id="rId18"/>
    <p:sldId id="307" r:id="rId19"/>
    <p:sldId id="341" r:id="rId20"/>
    <p:sldId id="342" r:id="rId21"/>
    <p:sldId id="343" r:id="rId22"/>
    <p:sldId id="344" r:id="rId23"/>
    <p:sldId id="309" r:id="rId24"/>
    <p:sldId id="308" r:id="rId25"/>
    <p:sldId id="345" r:id="rId26"/>
    <p:sldId id="335" r:id="rId27"/>
    <p:sldId id="328" r:id="rId28"/>
    <p:sldId id="346" r:id="rId29"/>
    <p:sldId id="332" r:id="rId30"/>
    <p:sldId id="329" r:id="rId31"/>
    <p:sldId id="331" r:id="rId32"/>
    <p:sldId id="318" r:id="rId33"/>
    <p:sldId id="323" r:id="rId34"/>
    <p:sldId id="336" r:id="rId35"/>
    <p:sldId id="337" r:id="rId36"/>
    <p:sldId id="334" r:id="rId37"/>
    <p:sldId id="313" r:id="rId38"/>
    <p:sldId id="327" r:id="rId39"/>
    <p:sldId id="325" r:id="rId40"/>
    <p:sldId id="311" r:id="rId41"/>
    <p:sldId id="314" r:id="rId42"/>
    <p:sldId id="316" r:id="rId43"/>
    <p:sldId id="326" r:id="rId44"/>
    <p:sldId id="338" r:id="rId45"/>
    <p:sldId id="271" r:id="rId46"/>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Lucida Grande"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31"/>
    <a:srgbClr val="005AA3"/>
    <a:srgbClr val="FFFF99"/>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snapToGrid="0" snapToObjects="1">
      <p:cViewPr varScale="1">
        <p:scale>
          <a:sx n="137" d="100"/>
          <a:sy n="137" d="100"/>
        </p:scale>
        <p:origin x="126"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wrap="square" lIns="96662" tIns="48331" rIns="96662" bIns="48331" numCol="1" anchor="t"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wrap="square" lIns="96662" tIns="48331" rIns="96662" bIns="48331" numCol="1" anchor="t" anchorCtr="0" compatLnSpc="1">
            <a:prstTxWarp prst="textNoShape">
              <a:avLst/>
            </a:prstTxWarp>
          </a:bodyPr>
          <a:lstStyle>
            <a:lvl1pPr algn="r">
              <a:defRPr sz="1300">
                <a:latin typeface="Calibri" pitchFamily="34" charset="0"/>
              </a:defRPr>
            </a:lvl1pPr>
          </a:lstStyle>
          <a:p>
            <a:fld id="{DD585043-1AB2-40B3-B724-02D99ACE55B4}" type="datetime1">
              <a:rPr lang="en-US"/>
              <a:pPr/>
              <a:t>2/21/2020</a:t>
            </a:fld>
            <a:endParaRPr lang="en-US"/>
          </a:p>
        </p:txBody>
      </p:sp>
      <p:sp>
        <p:nvSpPr>
          <p:cNvPr id="4" name="Footer Placeholder 3"/>
          <p:cNvSpPr>
            <a:spLocks noGrp="1"/>
          </p:cNvSpPr>
          <p:nvPr>
            <p:ph type="ftr" sz="quarter" idx="2"/>
          </p:nvPr>
        </p:nvSpPr>
        <p:spPr>
          <a:xfrm>
            <a:off x="1" y="9119474"/>
            <a:ext cx="3169920" cy="480060"/>
          </a:xfrm>
          <a:prstGeom prst="rect">
            <a:avLst/>
          </a:prstGeom>
        </p:spPr>
        <p:txBody>
          <a:bodyPr vert="horz" wrap="square" lIns="96662" tIns="48331" rIns="96662" bIns="48331" numCol="1" anchor="b"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wrap="square" lIns="96662" tIns="48331" rIns="96662" bIns="48331" numCol="1" anchor="b" anchorCtr="0" compatLnSpc="1">
            <a:prstTxWarp prst="textNoShape">
              <a:avLst/>
            </a:prstTxWarp>
          </a:bodyPr>
          <a:lstStyle>
            <a:lvl1pPr algn="r">
              <a:defRPr sz="1300">
                <a:latin typeface="Calibri" pitchFamily="34" charset="0"/>
              </a:defRPr>
            </a:lvl1pPr>
          </a:lstStyle>
          <a:p>
            <a:fld id="{8A383911-EB75-4A70-B59E-418EC126EE41}" type="slidenum">
              <a:rPr lang="en-US"/>
              <a:pPr/>
              <a:t>‹#›</a:t>
            </a:fld>
            <a:endParaRPr lang="en-US"/>
          </a:p>
        </p:txBody>
      </p:sp>
    </p:spTree>
    <p:extLst>
      <p:ext uri="{BB962C8B-B14F-4D97-AF65-F5344CB8AC3E}">
        <p14:creationId xmlns:p14="http://schemas.microsoft.com/office/powerpoint/2010/main" val="366774246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wrap="square" lIns="96662" tIns="48331" rIns="96662" bIns="48331" numCol="1" anchor="t"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4143588" y="0"/>
            <a:ext cx="3169920" cy="480060"/>
          </a:xfrm>
          <a:prstGeom prst="rect">
            <a:avLst/>
          </a:prstGeom>
        </p:spPr>
        <p:txBody>
          <a:bodyPr vert="horz" wrap="square" lIns="96662" tIns="48331" rIns="96662" bIns="48331" numCol="1" anchor="t" anchorCtr="0" compatLnSpc="1">
            <a:prstTxWarp prst="textNoShape">
              <a:avLst/>
            </a:prstTxWarp>
          </a:bodyPr>
          <a:lstStyle>
            <a:lvl1pPr algn="r">
              <a:defRPr sz="1300">
                <a:latin typeface="Calibri" pitchFamily="34" charset="0"/>
              </a:defRPr>
            </a:lvl1pPr>
          </a:lstStyle>
          <a:p>
            <a:fld id="{81E0D3DA-1ADD-4583-AA2A-E39CF2C8476F}" type="datetime1">
              <a:rPr lang="en-US"/>
              <a:pPr/>
              <a:t>2/21/2020</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wrap="square" lIns="96662" tIns="48331" rIns="96662"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521" y="4560570"/>
            <a:ext cx="5852160" cy="4320540"/>
          </a:xfrm>
          <a:prstGeom prst="rect">
            <a:avLst/>
          </a:prstGeom>
        </p:spPr>
        <p:txBody>
          <a:bodyPr vert="horz" wrap="square" lIns="96662" tIns="48331" rIns="96662"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wrap="square" lIns="96662" tIns="48331" rIns="96662" bIns="48331" numCol="1" anchor="b"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wrap="square" lIns="96662" tIns="48331" rIns="96662" bIns="48331" numCol="1" anchor="b" anchorCtr="0" compatLnSpc="1">
            <a:prstTxWarp prst="textNoShape">
              <a:avLst/>
            </a:prstTxWarp>
          </a:bodyPr>
          <a:lstStyle>
            <a:lvl1pPr algn="r">
              <a:defRPr sz="1300">
                <a:latin typeface="Calibri" pitchFamily="34" charset="0"/>
              </a:defRPr>
            </a:lvl1pPr>
          </a:lstStyle>
          <a:p>
            <a:fld id="{10D67B46-F3BF-4AA0-BD83-4A1450D81DEE}" type="slidenum">
              <a:rPr lang="en-US"/>
              <a:pPr/>
              <a:t>‹#›</a:t>
            </a:fld>
            <a:endParaRPr lang="en-US"/>
          </a:p>
        </p:txBody>
      </p:sp>
    </p:spTree>
    <p:extLst>
      <p:ext uri="{BB962C8B-B14F-4D97-AF65-F5344CB8AC3E}">
        <p14:creationId xmlns:p14="http://schemas.microsoft.com/office/powerpoint/2010/main" val="2577509865"/>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srcRect/>
          <a:stretch>
            <a:fillRect/>
          </a:stretch>
        </p:blipFill>
        <p:spPr bwMode="auto">
          <a:xfrm>
            <a:off x="1482725" y="2138363"/>
            <a:ext cx="1147763" cy="1185862"/>
          </a:xfrm>
          <a:prstGeom prst="rect">
            <a:avLst/>
          </a:prstGeom>
          <a:noFill/>
          <a:ln w="9525">
            <a:noFill/>
            <a:miter lim="800000"/>
            <a:headEnd/>
            <a:tailEnd/>
          </a:ln>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9265BE32-800E-4065-86A2-69364883613A}" type="slidenum">
              <a:rPr lang="en-US"/>
              <a:pPr/>
              <a:t>‹#›</a:t>
            </a:fld>
            <a:endParaRPr lang="en-US"/>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a:lvl1pPr>
          </a:lstStyle>
          <a:p>
            <a:fld id="{2578A3A7-4C81-4839-8026-B59DE5D5225F}" type="datetime1">
              <a:rPr lang="en-US"/>
              <a:pPr/>
              <a:t>2/21/2020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200"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C9634B9-7BD9-411D-AFE5-52488EC2298E}" type="slidenum">
              <a:rPr lang="en-US"/>
              <a:pPr/>
              <a:t>‹#›</a:t>
            </a:fld>
            <a:endParaRPr lang="en-US"/>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a:lvl1pPr>
          </a:lstStyle>
          <a:p>
            <a:fld id="{AC21B0B3-8A13-4822-B626-047D73DC36D4}" type="datetime1">
              <a:rPr lang="en-US"/>
              <a:pPr/>
              <a:t>2/21/2020</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a:xfrm>
            <a:off x="1566864" y="274638"/>
            <a:ext cx="5888118"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C9634B9-7BD9-411D-AFE5-52488EC2298E}" type="slidenum">
              <a:rPr lang="en-US"/>
              <a:pPr/>
              <a:t>‹#›</a:t>
            </a:fld>
            <a:endParaRPr lang="en-US"/>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a:lvl1pPr>
          </a:lstStyle>
          <a:p>
            <a:fld id="{AC21B0B3-8A13-4822-B626-047D73DC36D4}" type="datetime1">
              <a:rPr lang="en-US"/>
              <a:pPr/>
              <a:t>2/21/2020</a:t>
            </a:fld>
            <a:endParaRPr lang="en-US"/>
          </a:p>
        </p:txBody>
      </p:sp>
      <p:pic>
        <p:nvPicPr>
          <p:cNvPr id="7" name="Picture 7" descr="troop gateway sig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9210" y="328613"/>
            <a:ext cx="1183628" cy="55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7549210" y="1001763"/>
            <a:ext cx="1137590" cy="461665"/>
          </a:xfrm>
          <a:prstGeom prst="rect">
            <a:avLst/>
          </a:prstGeom>
          <a:solidFill>
            <a:srgbClr val="FFFF99"/>
          </a:solidFill>
          <a:ln w="38100">
            <a:solidFill>
              <a:srgbClr val="FF0000"/>
            </a:solidFill>
          </a:ln>
        </p:spPr>
        <p:txBody>
          <a:bodyPr wrap="square" rtlCol="0">
            <a:spAutoFit/>
          </a:bodyPr>
          <a:lstStyle/>
          <a:p>
            <a:pPr algn="ctr"/>
            <a:r>
              <a:rPr lang="en-US" sz="1200" b="1" dirty="0" smtClean="0">
                <a:solidFill>
                  <a:srgbClr val="FF0000"/>
                </a:solidFill>
                <a:latin typeface="Helvetica" panose="020B0604020202020204" pitchFamily="34" charset="0"/>
                <a:cs typeface="Helvetica" panose="020B0604020202020204" pitchFamily="34" charset="0"/>
              </a:rPr>
              <a:t>Troop 1028/9 Advice</a:t>
            </a:r>
            <a:endParaRPr lang="en-US" sz="1200"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19285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10" descr="StatineryFolio.png"/>
          <p:cNvPicPr>
            <a:picLocks noChangeAspect="1"/>
          </p:cNvPicPr>
          <p:nvPr userDrawn="1"/>
        </p:nvPicPr>
        <p:blipFill>
          <a:blip r:embed="rId5"/>
          <a:srcRect/>
          <a:stretch>
            <a:fillRect/>
          </a:stretch>
        </p:blipFill>
        <p:spPr bwMode="auto">
          <a:xfrm>
            <a:off x="-60325" y="5738813"/>
            <a:ext cx="9272588" cy="1165225"/>
          </a:xfrm>
          <a:prstGeom prst="rect">
            <a:avLst/>
          </a:prstGeom>
          <a:noFill/>
          <a:ln w="9525">
            <a:noFill/>
            <a:miter lim="800000"/>
            <a:headEnd/>
            <a:tailEnd/>
          </a:ln>
        </p:spPr>
      </p:pic>
      <p:pic>
        <p:nvPicPr>
          <p:cNvPr id="10" name="Picture 9" descr="Prepared_For_Life_4K.png"/>
          <p:cNvPicPr>
            <a:picLocks noChangeAspect="1"/>
          </p:cNvPicPr>
          <p:nvPr userDrawn="1"/>
        </p:nvPicPr>
        <p:blipFill>
          <a:blip r:embed="rId6"/>
          <a:srcRect/>
          <a:stretch>
            <a:fillRect/>
          </a:stretch>
        </p:blipFill>
        <p:spPr bwMode="auto">
          <a:xfrm>
            <a:off x="6926263" y="5961063"/>
            <a:ext cx="1074737" cy="133350"/>
          </a:xfrm>
          <a:prstGeom prst="rect">
            <a:avLst/>
          </a:prstGeom>
          <a:noFill/>
          <a:ln w="9525">
            <a:noFill/>
            <a:miter lim="800000"/>
            <a:headEnd/>
            <a:tailEnd/>
          </a:ln>
        </p:spPr>
      </p:pic>
      <p:pic>
        <p:nvPicPr>
          <p:cNvPr id="11" name="Picture 13" descr="AnnivGrStandard_White.png"/>
          <p:cNvPicPr>
            <a:picLocks noChangeAspect="1"/>
          </p:cNvPicPr>
          <p:nvPr userDrawn="1"/>
        </p:nvPicPr>
        <p:blipFill rotWithShape="1">
          <a:blip r:embed="rId7"/>
          <a:srcRect r="84300"/>
          <a:stretch/>
        </p:blipFill>
        <p:spPr bwMode="auto">
          <a:xfrm>
            <a:off x="185738" y="6508750"/>
            <a:ext cx="287365" cy="296863"/>
          </a:xfrm>
          <a:prstGeom prst="rect">
            <a:avLst/>
          </a:prstGeom>
          <a:noFill/>
          <a:ln w="9525">
            <a:noFill/>
            <a:miter lim="800000"/>
            <a:headEnd/>
            <a:tailEnd/>
          </a:ln>
        </p:spPr>
      </p:pic>
      <p:sp>
        <p:nvSpPr>
          <p:cNvPr id="13" name="TextBox 12"/>
          <p:cNvSpPr txBox="1"/>
          <p:nvPr userDrawn="1"/>
        </p:nvSpPr>
        <p:spPr>
          <a:xfrm>
            <a:off x="457200" y="6472515"/>
            <a:ext cx="1606163" cy="369332"/>
          </a:xfrm>
          <a:prstGeom prst="rect">
            <a:avLst/>
          </a:prstGeom>
          <a:no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SCOUTS BSA</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27" name="Title Placeholder 1"/>
          <p:cNvSpPr>
            <a:spLocks noGrp="1"/>
          </p:cNvSpPr>
          <p:nvPr>
            <p:ph type="title"/>
          </p:nvPr>
        </p:nvSpPr>
        <p:spPr bwMode="auto">
          <a:xfrm>
            <a:off x="1566863" y="274638"/>
            <a:ext cx="7043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charset="0"/>
              </a:defRPr>
            </a:lvl1pPr>
          </a:lstStyle>
          <a:p>
            <a:fld id="{4C9A5192-0DF9-4B18-A34E-2B3821643F59}" type="slidenum">
              <a:rPr lang="en-US"/>
              <a:pPr/>
              <a:t>‹#›</a:t>
            </a:fld>
            <a:endParaRPr lang="en-US"/>
          </a:p>
        </p:txBody>
      </p:sp>
      <p:pic>
        <p:nvPicPr>
          <p:cNvPr id="1030" name="Picture 9" descr="Prepared_For_Life_4K.png"/>
          <p:cNvPicPr>
            <a:picLocks noChangeAspect="1"/>
          </p:cNvPicPr>
          <p:nvPr userDrawn="1"/>
        </p:nvPicPr>
        <p:blipFill>
          <a:blip r:embed="rId6"/>
          <a:srcRect/>
          <a:stretch>
            <a:fillRect/>
          </a:stretch>
        </p:blipFill>
        <p:spPr bwMode="auto">
          <a:xfrm>
            <a:off x="6926263" y="5961063"/>
            <a:ext cx="1074737" cy="133350"/>
          </a:xfrm>
          <a:prstGeom prst="rect">
            <a:avLst/>
          </a:prstGeom>
          <a:noFill/>
          <a:ln w="9525">
            <a:noFill/>
            <a:miter lim="800000"/>
            <a:headEnd/>
            <a:tailEnd/>
          </a:ln>
        </p:spPr>
      </p:pic>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charset="0"/>
              </a:defRPr>
            </a:lvl1pPr>
          </a:lstStyle>
          <a:p>
            <a:fld id="{20173EF9-826F-4CDB-8A30-4291A33788D9}" type="datetime1">
              <a:rPr lang="en-US"/>
              <a:pPr/>
              <a:t>2/21/2020</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700" r:id="rId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charset="0"/>
          <a:cs typeface="ヒラギノ角ゴ Pro W3" charset="0"/>
        </a:defRPr>
      </a:lvl1pPr>
      <a:lvl2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2pPr>
      <a:lvl3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3pPr>
      <a:lvl4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4pPr>
      <a:lvl5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5pPr>
      <a:lvl6pPr marL="4572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6pPr>
      <a:lvl7pPr marL="9144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7pPr>
      <a:lvl8pPr marL="13716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8pPr>
      <a:lvl9pPr marL="18288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oop1028.org/advancement.html" TargetMode="External"/><Relationship Id="rId2" Type="http://schemas.openxmlformats.org/officeDocument/2006/relationships/hyperlink" Target="mailto:ericcutright@comcast.net" TargetMode="Externa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hyperlink" Target="http://www.vahcbsa.org/MonticelloAdvanc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www.scouting.org/programs/scouts-bsa/advancement-and-awards/eagle-scout-workbook/"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ayfox8x@gmail.com" TargetMode="External"/><Relationship Id="rId2" Type="http://schemas.openxmlformats.org/officeDocument/2006/relationships/hyperlink" Target="mailto:kempshome@aol.com" TargetMode="External"/><Relationship Id="rId1" Type="http://schemas.openxmlformats.org/officeDocument/2006/relationships/slideLayout" Target="../slideLayouts/slideLayout2.xml"/><Relationship Id="rId6" Type="http://schemas.openxmlformats.org/officeDocument/2006/relationships/hyperlink" Target="https://www.vahcbsa.org/MonticelloAdvance" TargetMode="External"/><Relationship Id="rId5" Type="http://schemas.openxmlformats.org/officeDocument/2006/relationships/hyperlink" Target="mailto:jshefsvr@verizon.net" TargetMode="External"/><Relationship Id="rId4" Type="http://schemas.openxmlformats.org/officeDocument/2006/relationships/hyperlink" Target="mailto:toadrunfarms@embarq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ln>
            <a:miter lim="800000"/>
            <a:headEnd/>
            <a:tailEnd/>
          </a:ln>
        </p:spPr>
        <p:txBody>
          <a:bodyPr/>
          <a:lstStyle/>
          <a:p>
            <a:fld id="{1706E38C-A6C7-48BF-A900-443F8874BEC7}" type="slidenum">
              <a:rPr lang="en-US"/>
              <a:pPr/>
              <a:t>1</a:t>
            </a:fld>
            <a:endParaRPr lang="en-US"/>
          </a:p>
        </p:txBody>
      </p:sp>
      <p:sp>
        <p:nvSpPr>
          <p:cNvPr id="11266" name="Title 8"/>
          <p:cNvSpPr>
            <a:spLocks noGrp="1"/>
          </p:cNvSpPr>
          <p:nvPr>
            <p:ph type="title"/>
          </p:nvPr>
        </p:nvSpPr>
        <p:spPr>
          <a:xfrm>
            <a:off x="2743200" y="1650999"/>
            <a:ext cx="6356350" cy="2592933"/>
          </a:xfrm>
        </p:spPr>
        <p:txBody>
          <a:bodyPr/>
          <a:lstStyle/>
          <a:p>
            <a:pPr eaLnBrk="1" hangingPunct="1"/>
            <a:r>
              <a:rPr lang="en-US" sz="4400" dirty="0" smtClean="0">
                <a:solidFill>
                  <a:schemeClr val="accent1">
                    <a:lumMod val="75000"/>
                  </a:schemeClr>
                </a:solidFill>
                <a:latin typeface="Script MT Bold" pitchFamily="66" charset="0"/>
                <a:ea typeface="ヒラギノ角ゴ Pro W3" charset="-128"/>
              </a:rPr>
              <a:t>Welcome!</a:t>
            </a:r>
            <a:r>
              <a:rPr lang="en-US" dirty="0" smtClean="0">
                <a:latin typeface="Script MT Bold" pitchFamily="66" charset="0"/>
                <a:ea typeface="ヒラギノ角ゴ Pro W3" charset="-128"/>
              </a:rPr>
              <a:t/>
            </a:r>
            <a:br>
              <a:rPr lang="en-US" dirty="0" smtClean="0">
                <a:latin typeface="Script MT Bold" pitchFamily="66" charset="0"/>
                <a:ea typeface="ヒラギノ角ゴ Pro W3" charset="-128"/>
              </a:rPr>
            </a:br>
            <a:r>
              <a:rPr lang="en-US" dirty="0">
                <a:latin typeface="Helvetica" panose="020B0604020202020204" pitchFamily="34" charset="0"/>
                <a:ea typeface="ヒラギノ角ゴ Pro W3" charset="-128"/>
                <a:cs typeface="Helvetica" panose="020B0604020202020204" pitchFamily="34" charset="0"/>
              </a:rPr>
              <a:t>University </a:t>
            </a:r>
            <a:r>
              <a:rPr lang="en-US" dirty="0" smtClean="0">
                <a:latin typeface="Helvetica" panose="020B0604020202020204" pitchFamily="34" charset="0"/>
                <a:ea typeface="ヒラギノ角ゴ Pro W3" charset="-128"/>
                <a:cs typeface="Helvetica" panose="020B0604020202020204" pitchFamily="34" charset="0"/>
              </a:rPr>
              <a:t>of Scouting:</a:t>
            </a:r>
            <a:r>
              <a:rPr lang="en-US" dirty="0" smtClean="0">
                <a:latin typeface="Helvetica" panose="020B0604020202020204" pitchFamily="34" charset="0"/>
                <a:ea typeface="ヒラギノ角ゴ Pro W3" charset="-128"/>
                <a:cs typeface="Helvetica" panose="020B0604020202020204" pitchFamily="34" charset="0"/>
              </a:rPr>
              <a:t/>
            </a:r>
            <a:br>
              <a:rPr lang="en-US" dirty="0" smtClean="0">
                <a:latin typeface="Helvetica" panose="020B0604020202020204" pitchFamily="34" charset="0"/>
                <a:ea typeface="ヒラギノ角ゴ Pro W3" charset="-128"/>
                <a:cs typeface="Helvetica" panose="020B0604020202020204" pitchFamily="34" charset="0"/>
              </a:rPr>
            </a:br>
            <a:r>
              <a:rPr lang="en-US" dirty="0" smtClean="0">
                <a:latin typeface="Helvetica" panose="020B0604020202020204" pitchFamily="34" charset="0"/>
                <a:ea typeface="ヒラギノ角ゴ Pro W3" charset="-128"/>
                <a:cs typeface="Helvetica" panose="020B0604020202020204" pitchFamily="34" charset="0"/>
              </a:rPr>
              <a:t>Life to Eagle Transition</a:t>
            </a:r>
            <a:r>
              <a:rPr lang="en-US" dirty="0" smtClean="0">
                <a:latin typeface="Helvetica" panose="020B0604020202020204" pitchFamily="34" charset="0"/>
                <a:ea typeface="ヒラギノ角ゴ Pro W3" charset="-128"/>
                <a:cs typeface="Helvetica" panose="020B0604020202020204" pitchFamily="34" charset="0"/>
              </a:rPr>
              <a:t/>
            </a:r>
            <a:br>
              <a:rPr lang="en-US" dirty="0" smtClean="0">
                <a:latin typeface="Helvetica" panose="020B0604020202020204" pitchFamily="34" charset="0"/>
                <a:ea typeface="ヒラギノ角ゴ Pro W3" charset="-128"/>
                <a:cs typeface="Helvetica" panose="020B0604020202020204" pitchFamily="34" charset="0"/>
              </a:rPr>
            </a:br>
            <a:r>
              <a:rPr lang="en-US" sz="2400" dirty="0" smtClean="0">
                <a:latin typeface="Helvetica" panose="020B0604020202020204" pitchFamily="34" charset="0"/>
                <a:ea typeface="ヒラギノ角ゴ Pro W3" charset="-128"/>
                <a:cs typeface="Helvetica" panose="020B0604020202020204" pitchFamily="34" charset="0"/>
              </a:rPr>
              <a:t/>
            </a:r>
            <a:br>
              <a:rPr lang="en-US" sz="2400" dirty="0" smtClean="0">
                <a:latin typeface="Helvetica" panose="020B0604020202020204" pitchFamily="34" charset="0"/>
                <a:ea typeface="ヒラギノ角ゴ Pro W3" charset="-128"/>
                <a:cs typeface="Helvetica" panose="020B0604020202020204" pitchFamily="34" charset="0"/>
              </a:rPr>
            </a:br>
            <a:r>
              <a:rPr lang="en-US" sz="1800" dirty="0" smtClean="0">
                <a:latin typeface="Helvetica" panose="020B0604020202020204" pitchFamily="34" charset="0"/>
                <a:ea typeface="ヒラギノ角ゴ Pro W3" charset="-128"/>
                <a:cs typeface="Helvetica" panose="020B0604020202020204" pitchFamily="34" charset="0"/>
              </a:rPr>
              <a:t>Revision</a:t>
            </a:r>
            <a:r>
              <a:rPr lang="en-US" sz="1800" dirty="0" smtClean="0">
                <a:latin typeface="Helvetica" panose="020B0604020202020204" pitchFamily="34" charset="0"/>
                <a:ea typeface="ヒラギノ角ゴ Pro W3" charset="-128"/>
                <a:cs typeface="Helvetica" panose="020B0604020202020204" pitchFamily="34" charset="0"/>
              </a:rPr>
              <a:t>: February 2020 </a:t>
            </a:r>
            <a:br>
              <a:rPr lang="en-US" sz="1800" dirty="0" smtClean="0">
                <a:latin typeface="Helvetica" panose="020B0604020202020204" pitchFamily="34" charset="0"/>
                <a:ea typeface="ヒラギノ角ゴ Pro W3" charset="-128"/>
                <a:cs typeface="Helvetica" panose="020B0604020202020204" pitchFamily="34" charset="0"/>
              </a:rPr>
            </a:br>
            <a:r>
              <a:rPr lang="en-US" sz="1800" dirty="0" smtClean="0">
                <a:latin typeface="Helvetica" panose="020B0604020202020204" pitchFamily="34" charset="0"/>
                <a:ea typeface="ヒラギノ角ゴ Pro W3" charset="-128"/>
                <a:cs typeface="Helvetica" panose="020B0604020202020204" pitchFamily="34" charset="0"/>
              </a:rPr>
              <a:t/>
            </a:r>
            <a:br>
              <a:rPr lang="en-US" sz="1800" dirty="0" smtClean="0">
                <a:latin typeface="Helvetica" panose="020B0604020202020204" pitchFamily="34" charset="0"/>
                <a:ea typeface="ヒラギノ角ゴ Pro W3" charset="-128"/>
                <a:cs typeface="Helvetica" panose="020B0604020202020204" pitchFamily="34" charset="0"/>
              </a:rPr>
            </a:br>
            <a:r>
              <a:rPr lang="en-US" sz="1800" dirty="0" smtClean="0">
                <a:latin typeface="Helvetica" panose="020B0604020202020204" pitchFamily="34" charset="0"/>
                <a:ea typeface="ヒラギノ角ゴ Pro W3" charset="-128"/>
                <a:cs typeface="Helvetica" panose="020B0604020202020204" pitchFamily="34" charset="0"/>
              </a:rPr>
              <a:t>Eric </a:t>
            </a:r>
            <a:r>
              <a:rPr lang="en-US" sz="1800" dirty="0">
                <a:latin typeface="Helvetica" panose="020B0604020202020204" pitchFamily="34" charset="0"/>
                <a:ea typeface="ヒラギノ角ゴ Pro W3" charset="-128"/>
                <a:cs typeface="Helvetica" panose="020B0604020202020204" pitchFamily="34" charset="0"/>
              </a:rPr>
              <a:t>Cutright: </a:t>
            </a:r>
            <a:r>
              <a:rPr lang="en-US" sz="1800" dirty="0" smtClean="0">
                <a:latin typeface="Helvetica" panose="020B0604020202020204" pitchFamily="34" charset="0"/>
                <a:ea typeface="ヒラギノ角ゴ Pro W3" charset="-128"/>
                <a:cs typeface="Helvetica" panose="020B0604020202020204" pitchFamily="34" charset="0"/>
              </a:rPr>
              <a:t>SM </a:t>
            </a:r>
            <a:r>
              <a:rPr lang="en-US" sz="1800" dirty="0">
                <a:latin typeface="Helvetica" panose="020B0604020202020204" pitchFamily="34" charset="0"/>
                <a:ea typeface="ヒラギノ角ゴ Pro W3" charset="-128"/>
                <a:cs typeface="Helvetica" panose="020B0604020202020204" pitchFamily="34" charset="0"/>
              </a:rPr>
              <a:t>T1028, ASM </a:t>
            </a:r>
            <a:r>
              <a:rPr lang="en-US" sz="1800" dirty="0" smtClean="0">
                <a:latin typeface="Helvetica" panose="020B0604020202020204" pitchFamily="34" charset="0"/>
                <a:ea typeface="ヒラギノ角ゴ Pro W3" charset="-128"/>
                <a:cs typeface="Helvetica" panose="020B0604020202020204" pitchFamily="34" charset="0"/>
              </a:rPr>
              <a:t>T1029</a:t>
            </a:r>
            <a:br>
              <a:rPr lang="en-US" sz="1800" dirty="0" smtClean="0">
                <a:latin typeface="Helvetica" panose="020B0604020202020204" pitchFamily="34" charset="0"/>
                <a:ea typeface="ヒラギノ角ゴ Pro W3" charset="-128"/>
                <a:cs typeface="Helvetica" panose="020B0604020202020204" pitchFamily="34" charset="0"/>
              </a:rPr>
            </a:br>
            <a:r>
              <a:rPr lang="en-US" sz="1600" dirty="0" smtClean="0">
                <a:latin typeface="Helvetica" panose="020B0604020202020204" pitchFamily="34" charset="0"/>
                <a:ea typeface="ヒラギノ角ゴ Pro W3" charset="-128"/>
                <a:cs typeface="Helvetica" panose="020B0604020202020204" pitchFamily="34" charset="0"/>
              </a:rPr>
              <a:t>Email: </a:t>
            </a:r>
            <a:r>
              <a:rPr lang="en-US" sz="1600" dirty="0" smtClean="0">
                <a:latin typeface="Helvetica" panose="020B0604020202020204" pitchFamily="34" charset="0"/>
                <a:ea typeface="ヒラギノ角ゴ Pro W3" charset="-128"/>
                <a:cs typeface="Helvetica" panose="020B0604020202020204" pitchFamily="34" charset="0"/>
                <a:hlinkClick r:id="rId2"/>
              </a:rPr>
              <a:t>ericcutright@comcast.net</a:t>
            </a:r>
            <a:r>
              <a:rPr lang="en-US" sz="1600" dirty="0" smtClean="0">
                <a:latin typeface="Helvetica" panose="020B0604020202020204" pitchFamily="34" charset="0"/>
                <a:ea typeface="ヒラギノ角ゴ Pro W3" charset="-128"/>
                <a:cs typeface="Helvetica" panose="020B0604020202020204" pitchFamily="34" charset="0"/>
              </a:rPr>
              <a:t> </a:t>
            </a:r>
            <a:r>
              <a:rPr lang="en-US" sz="1600" dirty="0" smtClean="0">
                <a:latin typeface="Helvetica" panose="020B0604020202020204" pitchFamily="34" charset="0"/>
                <a:ea typeface="ヒラギノ角ゴ Pro W3" charset="-128"/>
                <a:cs typeface="Helvetica" panose="020B0604020202020204" pitchFamily="34" charset="0"/>
              </a:rPr>
              <a:t/>
            </a:r>
            <a:br>
              <a:rPr lang="en-US" sz="1600" dirty="0" smtClean="0">
                <a:latin typeface="Helvetica" panose="020B0604020202020204" pitchFamily="34" charset="0"/>
                <a:ea typeface="ヒラギノ角ゴ Pro W3" charset="-128"/>
                <a:cs typeface="Helvetica" panose="020B0604020202020204" pitchFamily="34" charset="0"/>
              </a:rPr>
            </a:br>
            <a:r>
              <a:rPr lang="en-US" sz="1600" dirty="0" smtClean="0">
                <a:latin typeface="Helvetica" panose="020B0604020202020204" pitchFamily="34" charset="0"/>
                <a:ea typeface="ヒラギノ角ゴ Pro W3" charset="-128"/>
                <a:cs typeface="Helvetica" panose="020B0604020202020204" pitchFamily="34" charset="0"/>
              </a:rPr>
              <a:t/>
            </a:r>
            <a:br>
              <a:rPr lang="en-US" sz="1600" dirty="0" smtClean="0">
                <a:latin typeface="Helvetica" panose="020B0604020202020204" pitchFamily="34" charset="0"/>
                <a:ea typeface="ヒラギノ角ゴ Pro W3" charset="-128"/>
                <a:cs typeface="Helvetica" panose="020B0604020202020204" pitchFamily="34" charset="0"/>
              </a:rPr>
            </a:br>
            <a:r>
              <a:rPr lang="en-US" sz="1600" dirty="0" smtClean="0">
                <a:latin typeface="Helvetica" panose="020B0604020202020204" pitchFamily="34" charset="0"/>
                <a:ea typeface="ヒラギノ角ゴ Pro W3" charset="-128"/>
                <a:cs typeface="Helvetica" panose="020B0604020202020204" pitchFamily="34" charset="0"/>
              </a:rPr>
              <a:t>Useful Life to Eagle </a:t>
            </a:r>
            <a:r>
              <a:rPr lang="en-US" sz="1600" dirty="0" smtClean="0">
                <a:latin typeface="Helvetica" panose="020B0604020202020204" pitchFamily="34" charset="0"/>
                <a:ea typeface="ヒラギノ角ゴ Pro W3" charset="-128"/>
                <a:cs typeface="Helvetica" panose="020B0604020202020204" pitchFamily="34" charset="0"/>
              </a:rPr>
              <a:t>Resources: </a:t>
            </a:r>
            <a:br>
              <a:rPr lang="en-US" sz="1600" dirty="0" smtClean="0">
                <a:latin typeface="Helvetica" panose="020B0604020202020204" pitchFamily="34" charset="0"/>
                <a:ea typeface="ヒラギノ角ゴ Pro W3" charset="-128"/>
                <a:cs typeface="Helvetica" panose="020B0604020202020204" pitchFamily="34" charset="0"/>
              </a:rPr>
            </a:br>
            <a:r>
              <a:rPr lang="en-US" sz="1600" dirty="0" smtClean="0">
                <a:latin typeface="Helvetica" panose="020B0604020202020204" pitchFamily="34" charset="0"/>
                <a:ea typeface="ヒラギノ角ゴ Pro W3" charset="-128"/>
                <a:cs typeface="Helvetica" panose="020B0604020202020204" pitchFamily="34" charset="0"/>
                <a:hlinkClick r:id="rId3"/>
              </a:rPr>
              <a:t>www.troop1028.org/advancement.html</a:t>
            </a:r>
            <a:r>
              <a:rPr lang="en-US" sz="1600" dirty="0">
                <a:latin typeface="Helvetica" panose="020B0604020202020204" pitchFamily="34" charset="0"/>
                <a:ea typeface="ヒラギノ角ゴ Pro W3" charset="-128"/>
                <a:cs typeface="Helvetica" panose="020B0604020202020204" pitchFamily="34" charset="0"/>
              </a:rPr>
              <a:t/>
            </a:r>
            <a:br>
              <a:rPr lang="en-US" sz="1600" dirty="0">
                <a:latin typeface="Helvetica" panose="020B0604020202020204" pitchFamily="34" charset="0"/>
                <a:ea typeface="ヒラギノ角ゴ Pro W3" charset="-128"/>
                <a:cs typeface="Helvetica" panose="020B0604020202020204" pitchFamily="34" charset="0"/>
              </a:rPr>
            </a:br>
            <a:r>
              <a:rPr lang="en-US" sz="1600" dirty="0" smtClean="0">
                <a:latin typeface="Helvetica" panose="020B0604020202020204" pitchFamily="34" charset="0"/>
                <a:ea typeface="ヒラギノ角ゴ Pro W3" charset="-128"/>
                <a:cs typeface="Helvetica" panose="020B0604020202020204" pitchFamily="34" charset="0"/>
                <a:hlinkClick r:id="rId4"/>
              </a:rPr>
              <a:t>www.vahcbsa.org/MonticelloAdvance</a:t>
            </a:r>
            <a:r>
              <a:rPr lang="en-US" sz="1600" dirty="0" smtClean="0">
                <a:latin typeface="Helvetica" panose="020B0604020202020204" pitchFamily="34" charset="0"/>
                <a:ea typeface="ヒラギノ角ゴ Pro W3" charset="-128"/>
                <a:cs typeface="Helvetica" panose="020B0604020202020204" pitchFamily="34" charset="0"/>
              </a:rPr>
              <a:t> </a:t>
            </a:r>
            <a:r>
              <a:rPr lang="en-US" sz="1600" dirty="0">
                <a:latin typeface="Helvetica" panose="020B0604020202020204" pitchFamily="34" charset="0"/>
                <a:ea typeface="ヒラギノ角ゴ Pro W3" charset="-128"/>
                <a:cs typeface="Helvetica" panose="020B0604020202020204" pitchFamily="34" charset="0"/>
              </a:rPr>
              <a:t/>
            </a:r>
            <a:br>
              <a:rPr lang="en-US" sz="1600" dirty="0">
                <a:latin typeface="Helvetica" panose="020B0604020202020204" pitchFamily="34" charset="0"/>
                <a:ea typeface="ヒラギノ角ゴ Pro W3" charset="-128"/>
                <a:cs typeface="Helvetica" panose="020B0604020202020204" pitchFamily="34" charset="0"/>
              </a:rPr>
            </a:br>
            <a:r>
              <a:rPr lang="en-US" sz="1600" dirty="0" smtClean="0">
                <a:latin typeface="Helvetica" panose="020B0604020202020204" pitchFamily="34" charset="0"/>
                <a:ea typeface="ヒラギノ角ゴ Pro W3" charset="-128"/>
                <a:cs typeface="Helvetica" panose="020B0604020202020204" pitchFamily="34" charset="0"/>
              </a:rPr>
              <a:t/>
            </a:r>
            <a:br>
              <a:rPr lang="en-US" sz="1600" dirty="0" smtClean="0">
                <a:latin typeface="Helvetica" panose="020B0604020202020204" pitchFamily="34" charset="0"/>
                <a:ea typeface="ヒラギノ角ゴ Pro W3" charset="-128"/>
                <a:cs typeface="Helvetica" panose="020B0604020202020204" pitchFamily="34" charset="0"/>
              </a:rPr>
            </a:br>
            <a:endParaRPr lang="en-US" sz="1600" dirty="0" smtClean="0">
              <a:latin typeface="Helvetica" panose="020B0604020202020204" pitchFamily="34" charset="0"/>
              <a:ea typeface="ヒラギノ角ゴ Pro W3" charset="-128"/>
              <a:cs typeface="Helvetica" panose="020B0604020202020204" pitchFamily="34" charset="0"/>
            </a:endParaRPr>
          </a:p>
        </p:txBody>
      </p:sp>
      <p:pic>
        <p:nvPicPr>
          <p:cNvPr id="2" name="Picture 1"/>
          <p:cNvPicPr>
            <a:picLocks noChangeAspect="1"/>
          </p:cNvPicPr>
          <p:nvPr/>
        </p:nvPicPr>
        <p:blipFill>
          <a:blip r:embed="rId5"/>
          <a:stretch>
            <a:fillRect/>
          </a:stretch>
        </p:blipFill>
        <p:spPr>
          <a:xfrm>
            <a:off x="379012" y="3700662"/>
            <a:ext cx="2182703" cy="20940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Requirement 2</a:t>
            </a:r>
            <a:r>
              <a:rPr lang="en-US" dirty="0"/>
              <a:t>:</a:t>
            </a:r>
            <a:r>
              <a:rPr lang="en-US" dirty="0" smtClean="0"/>
              <a:t> </a:t>
            </a:r>
            <a:br>
              <a:rPr lang="en-US" dirty="0" smtClean="0"/>
            </a:br>
            <a:r>
              <a:rPr lang="en-US" dirty="0" smtClean="0"/>
              <a:t>Live </a:t>
            </a:r>
            <a:r>
              <a:rPr lang="en-US" dirty="0"/>
              <a:t>by the Scout Oath &amp; Law</a:t>
            </a:r>
          </a:p>
        </p:txBody>
      </p:sp>
      <p:sp>
        <p:nvSpPr>
          <p:cNvPr id="3" name="Content Placeholder 2"/>
          <p:cNvSpPr>
            <a:spLocks noGrp="1"/>
          </p:cNvSpPr>
          <p:nvPr>
            <p:ph idx="1"/>
          </p:nvPr>
        </p:nvSpPr>
        <p:spPr/>
        <p:txBody>
          <a:bodyPr/>
          <a:lstStyle/>
          <a:p>
            <a:r>
              <a:rPr lang="en-US" dirty="0" smtClean="0"/>
              <a:t>As a Life Scout, demonstrate Scout Spirit by living the Scout Oath and Scout Law</a:t>
            </a:r>
          </a:p>
          <a:p>
            <a:endParaRPr lang="en-US" dirty="0" smtClean="0"/>
          </a:p>
          <a:p>
            <a:r>
              <a:rPr lang="en-US" dirty="0" smtClean="0"/>
              <a:t>Tell how you have done your duty to God, how you have lived the Scout Oath and Scout Law in your everyday life, and how your understanding of the Scout Oath and Scout Law will guide your life in the future</a:t>
            </a:r>
            <a:endParaRPr lang="en-US" dirty="0"/>
          </a:p>
          <a:p>
            <a:endParaRPr lang="en-US" dirty="0"/>
          </a:p>
          <a:p>
            <a:r>
              <a:rPr lang="en-US" dirty="0"/>
              <a:t>List on your </a:t>
            </a:r>
            <a:r>
              <a:rPr lang="en-US" b="1" dirty="0"/>
              <a:t>Eagle Scout Rank Application</a:t>
            </a:r>
            <a:r>
              <a:rPr lang="en-US" dirty="0"/>
              <a:t> </a:t>
            </a:r>
            <a:r>
              <a:rPr lang="en-US" dirty="0" smtClean="0"/>
              <a:t>5 to 6 individuals </a:t>
            </a:r>
            <a:r>
              <a:rPr lang="en-US" dirty="0"/>
              <a:t>who know you personally and would be willing to provide a recommendation </a:t>
            </a:r>
            <a:r>
              <a:rPr lang="en-US" dirty="0" smtClean="0"/>
              <a:t>on </a:t>
            </a:r>
            <a:r>
              <a:rPr lang="en-US" dirty="0"/>
              <a:t>your </a:t>
            </a:r>
            <a:r>
              <a:rPr lang="en-US" dirty="0" smtClean="0"/>
              <a:t>behalf</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10</a:t>
            </a:fld>
            <a:endParaRPr lang="en-US"/>
          </a:p>
        </p:txBody>
      </p:sp>
    </p:spTree>
    <p:extLst>
      <p:ext uri="{BB962C8B-B14F-4D97-AF65-F5344CB8AC3E}">
        <p14:creationId xmlns:p14="http://schemas.microsoft.com/office/powerpoint/2010/main" val="2676332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149" y="3056569"/>
            <a:ext cx="4279401" cy="2444669"/>
          </a:xfrm>
          <a:prstGeom prst="rect">
            <a:avLst/>
          </a:prstGeom>
        </p:spPr>
      </p:pic>
      <p:sp>
        <p:nvSpPr>
          <p:cNvPr id="2" name="Title 1"/>
          <p:cNvSpPr>
            <a:spLocks noGrp="1"/>
          </p:cNvSpPr>
          <p:nvPr>
            <p:ph type="title"/>
          </p:nvPr>
        </p:nvSpPr>
        <p:spPr/>
        <p:txBody>
          <a:bodyPr/>
          <a:lstStyle/>
          <a:p>
            <a:r>
              <a:rPr lang="en-US" dirty="0" smtClean="0"/>
              <a:t>Eagle Requirement 3: </a:t>
            </a:r>
            <a:br>
              <a:rPr lang="en-US" dirty="0" smtClean="0"/>
            </a:br>
            <a:r>
              <a:rPr lang="en-US" dirty="0" smtClean="0"/>
              <a:t>Earn </a:t>
            </a:r>
            <a:r>
              <a:rPr lang="en-US" dirty="0"/>
              <a:t>a total of 21 </a:t>
            </a:r>
            <a:r>
              <a:rPr lang="en-US" dirty="0" smtClean="0"/>
              <a:t>Merit Badges including 13 required</a:t>
            </a:r>
            <a:endParaRPr lang="en-US" dirty="0"/>
          </a:p>
        </p:txBody>
      </p:sp>
      <p:sp>
        <p:nvSpPr>
          <p:cNvPr id="3" name="Content Placeholder 2"/>
          <p:cNvSpPr>
            <a:spLocks noGrp="1"/>
          </p:cNvSpPr>
          <p:nvPr>
            <p:ph idx="1"/>
          </p:nvPr>
        </p:nvSpPr>
        <p:spPr/>
        <p:txBody>
          <a:bodyPr/>
          <a:lstStyle/>
          <a:p>
            <a:pPr>
              <a:buFont typeface="+mj-lt"/>
              <a:buAutoNum type="arabicPeriod"/>
            </a:pPr>
            <a:r>
              <a:rPr lang="en-US" sz="1800" dirty="0"/>
              <a:t>First Aid</a:t>
            </a:r>
          </a:p>
          <a:p>
            <a:pPr>
              <a:buFont typeface="+mj-lt"/>
              <a:buAutoNum type="arabicPeriod"/>
            </a:pPr>
            <a:r>
              <a:rPr lang="en-US" sz="1800" dirty="0"/>
              <a:t>Citizenship in the Community</a:t>
            </a:r>
          </a:p>
          <a:p>
            <a:pPr>
              <a:buFont typeface="+mj-lt"/>
              <a:buAutoNum type="arabicPeriod"/>
            </a:pPr>
            <a:r>
              <a:rPr lang="en-US" sz="1800" dirty="0"/>
              <a:t>Citizenship in the Nation</a:t>
            </a:r>
          </a:p>
          <a:p>
            <a:pPr>
              <a:buFont typeface="+mj-lt"/>
              <a:buAutoNum type="arabicPeriod"/>
            </a:pPr>
            <a:r>
              <a:rPr lang="en-US" sz="1800" dirty="0"/>
              <a:t>Citizenship in the World</a:t>
            </a:r>
          </a:p>
          <a:p>
            <a:pPr>
              <a:buFont typeface="+mj-lt"/>
              <a:buAutoNum type="arabicPeriod"/>
            </a:pPr>
            <a:r>
              <a:rPr lang="en-US" sz="1800" dirty="0"/>
              <a:t>Cooking</a:t>
            </a:r>
          </a:p>
          <a:p>
            <a:pPr>
              <a:buFont typeface="+mj-lt"/>
              <a:buAutoNum type="arabicPeriod"/>
            </a:pPr>
            <a:r>
              <a:rPr lang="en-US" sz="1800" dirty="0"/>
              <a:t>Communication</a:t>
            </a:r>
          </a:p>
          <a:p>
            <a:pPr>
              <a:buFont typeface="+mj-lt"/>
              <a:buAutoNum type="arabicPeriod"/>
            </a:pPr>
            <a:r>
              <a:rPr lang="en-US" sz="1800" dirty="0">
                <a:solidFill>
                  <a:srgbClr val="FF0000"/>
                </a:solidFill>
              </a:rPr>
              <a:t>Personal Fitness (90 day)</a:t>
            </a:r>
          </a:p>
          <a:p>
            <a:pPr>
              <a:buFont typeface="+mj-lt"/>
              <a:buAutoNum type="arabicPeriod"/>
            </a:pPr>
            <a:r>
              <a:rPr lang="en-US" sz="1800" dirty="0"/>
              <a:t>Emergency Preparedness </a:t>
            </a:r>
            <a:r>
              <a:rPr lang="en-US" sz="1800" dirty="0" smtClean="0"/>
              <a:t> </a:t>
            </a:r>
            <a:r>
              <a:rPr lang="en-US" sz="1800" b="1" dirty="0" smtClean="0"/>
              <a:t>OR</a:t>
            </a:r>
            <a:r>
              <a:rPr lang="en-US" sz="1800" dirty="0" smtClean="0"/>
              <a:t>  Lifesaving</a:t>
            </a:r>
            <a:endParaRPr lang="en-US" sz="1800" dirty="0"/>
          </a:p>
          <a:p>
            <a:pPr>
              <a:buFont typeface="+mj-lt"/>
              <a:buAutoNum type="arabicPeriod"/>
            </a:pPr>
            <a:r>
              <a:rPr lang="en-US" sz="1800" dirty="0"/>
              <a:t>Environmental Science </a:t>
            </a:r>
            <a:r>
              <a:rPr lang="en-US" sz="1800" dirty="0" smtClean="0"/>
              <a:t> </a:t>
            </a:r>
            <a:r>
              <a:rPr lang="en-US" sz="1800" b="1" dirty="0" smtClean="0"/>
              <a:t>OR</a:t>
            </a:r>
            <a:r>
              <a:rPr lang="en-US" sz="1800" dirty="0" smtClean="0"/>
              <a:t>  Sustainability</a:t>
            </a:r>
            <a:endParaRPr lang="en-US" sz="1800" dirty="0"/>
          </a:p>
          <a:p>
            <a:pPr>
              <a:buFont typeface="+mj-lt"/>
              <a:buAutoNum type="arabicPeriod"/>
            </a:pPr>
            <a:r>
              <a:rPr lang="en-US" sz="1800" dirty="0">
                <a:solidFill>
                  <a:srgbClr val="FF0000"/>
                </a:solidFill>
              </a:rPr>
              <a:t>Personal Management (90 day)</a:t>
            </a:r>
          </a:p>
          <a:p>
            <a:pPr>
              <a:buFont typeface="+mj-lt"/>
              <a:buAutoNum type="arabicPeriod"/>
            </a:pPr>
            <a:r>
              <a:rPr lang="en-US" sz="1800" dirty="0"/>
              <a:t>Swimming </a:t>
            </a:r>
            <a:r>
              <a:rPr lang="en-US" sz="1800" dirty="0" smtClean="0"/>
              <a:t> </a:t>
            </a:r>
            <a:r>
              <a:rPr lang="en-US" sz="1800" b="1" dirty="0" smtClean="0"/>
              <a:t>OR</a:t>
            </a:r>
            <a:r>
              <a:rPr lang="en-US" sz="1800" dirty="0" smtClean="0"/>
              <a:t>  </a:t>
            </a:r>
            <a:r>
              <a:rPr lang="en-US" sz="1800" dirty="0"/>
              <a:t>Hiking </a:t>
            </a:r>
            <a:r>
              <a:rPr lang="en-US" sz="1800" dirty="0" smtClean="0"/>
              <a:t> </a:t>
            </a:r>
            <a:r>
              <a:rPr lang="en-US" sz="1800" b="1" dirty="0" smtClean="0"/>
              <a:t>OR</a:t>
            </a:r>
            <a:r>
              <a:rPr lang="en-US" sz="1800" dirty="0" smtClean="0"/>
              <a:t>  </a:t>
            </a:r>
            <a:r>
              <a:rPr lang="en-US" sz="1800" dirty="0"/>
              <a:t>Cycling</a:t>
            </a:r>
          </a:p>
          <a:p>
            <a:pPr>
              <a:buFont typeface="+mj-lt"/>
              <a:buAutoNum type="arabicPeriod"/>
            </a:pPr>
            <a:r>
              <a:rPr lang="en-US" sz="1800" dirty="0"/>
              <a:t>Camping</a:t>
            </a:r>
          </a:p>
          <a:p>
            <a:pPr>
              <a:buFont typeface="+mj-lt"/>
              <a:buAutoNum type="arabicPeriod"/>
            </a:pPr>
            <a:r>
              <a:rPr lang="en-US" sz="1800" dirty="0">
                <a:solidFill>
                  <a:srgbClr val="FF0000"/>
                </a:solidFill>
              </a:rPr>
              <a:t>Family Life (90 day</a:t>
            </a:r>
            <a:r>
              <a:rPr lang="en-US" sz="1800" dirty="0" smtClean="0">
                <a:solidFill>
                  <a:srgbClr val="FF0000"/>
                </a:solidFill>
              </a:rPr>
              <a:t>)</a:t>
            </a: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11</a:t>
            </a:fld>
            <a:endParaRPr lang="en-US"/>
          </a:p>
        </p:txBody>
      </p:sp>
    </p:spTree>
    <p:extLst>
      <p:ext uri="{BB962C8B-B14F-4D97-AF65-F5344CB8AC3E}">
        <p14:creationId xmlns:p14="http://schemas.microsoft.com/office/powerpoint/2010/main" val="19970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r>
              <a:rPr lang="en-US" dirty="0"/>
              <a:t>! Some Merit Badges </a:t>
            </a:r>
            <a:r>
              <a:rPr lang="en-US" dirty="0" smtClean="0"/>
              <a:t>are lengthy and cannot be rushed</a:t>
            </a:r>
            <a:endParaRPr lang="en-US" dirty="0"/>
          </a:p>
        </p:txBody>
      </p:sp>
      <p:sp>
        <p:nvSpPr>
          <p:cNvPr id="3" name="Content Placeholder 2"/>
          <p:cNvSpPr>
            <a:spLocks noGrp="1"/>
          </p:cNvSpPr>
          <p:nvPr>
            <p:ph idx="1"/>
          </p:nvPr>
        </p:nvSpPr>
        <p:spPr>
          <a:xfrm>
            <a:off x="235258" y="1600200"/>
            <a:ext cx="8229600" cy="4125897"/>
          </a:xfrm>
        </p:spPr>
        <p:txBody>
          <a:bodyPr/>
          <a:lstStyle/>
          <a:p>
            <a:r>
              <a:rPr lang="en-US" dirty="0"/>
              <a:t>If the Merit Badge requirement says:</a:t>
            </a:r>
          </a:p>
          <a:p>
            <a:pPr lvl="1">
              <a:buFont typeface="Courier New" panose="02070309020205020404" pitchFamily="49" charset="0"/>
              <a:buChar char="o"/>
            </a:pPr>
            <a:r>
              <a:rPr lang="en-US" dirty="0"/>
              <a:t>Meet with your counselor …</a:t>
            </a:r>
          </a:p>
          <a:p>
            <a:pPr lvl="1">
              <a:buFont typeface="Courier New" panose="02070309020205020404" pitchFamily="49" charset="0"/>
              <a:buChar char="o"/>
            </a:pPr>
            <a:r>
              <a:rPr lang="en-US" dirty="0"/>
              <a:t>Keep records for three months …</a:t>
            </a:r>
          </a:p>
          <a:p>
            <a:pPr lvl="1">
              <a:buFont typeface="Courier New" panose="02070309020205020404" pitchFamily="49" charset="0"/>
              <a:buChar char="o"/>
            </a:pPr>
            <a:r>
              <a:rPr lang="en-US" dirty="0"/>
              <a:t>You must meet with your counselor AT LEAST </a:t>
            </a:r>
            <a:r>
              <a:rPr lang="en-US" dirty="0" smtClean="0"/>
              <a:t>3 months </a:t>
            </a:r>
            <a:r>
              <a:rPr lang="en-US" dirty="0"/>
              <a:t>prior to your 18th birthday or you </a:t>
            </a:r>
            <a:r>
              <a:rPr lang="en-US" dirty="0" smtClean="0"/>
              <a:t>can’t </a:t>
            </a:r>
            <a:r>
              <a:rPr lang="en-US" dirty="0"/>
              <a:t>complete the </a:t>
            </a:r>
            <a:r>
              <a:rPr lang="en-US" dirty="0" smtClean="0"/>
              <a:t>Merit Badge </a:t>
            </a:r>
            <a:r>
              <a:rPr lang="en-US" dirty="0"/>
              <a:t>in time!</a:t>
            </a:r>
          </a:p>
          <a:p>
            <a:endParaRPr lang="en-US" sz="800" dirty="0" smtClean="0"/>
          </a:p>
          <a:p>
            <a:r>
              <a:rPr lang="en-US" dirty="0" smtClean="0"/>
              <a:t>You </a:t>
            </a:r>
            <a:r>
              <a:rPr lang="en-US" dirty="0"/>
              <a:t>cannot keep a record of your budget and spending for three </a:t>
            </a:r>
            <a:r>
              <a:rPr lang="en-US" u="sng" dirty="0"/>
              <a:t>months</a:t>
            </a:r>
            <a:r>
              <a:rPr lang="en-US" dirty="0"/>
              <a:t> in only three </a:t>
            </a:r>
            <a:r>
              <a:rPr lang="en-US" u="sng" dirty="0" smtClean="0"/>
              <a:t>weeks</a:t>
            </a:r>
            <a:endParaRPr lang="en-US" u="sng" dirty="0"/>
          </a:p>
          <a:p>
            <a:endParaRPr lang="en-US" sz="800" dirty="0" smtClean="0"/>
          </a:p>
          <a:p>
            <a:r>
              <a:rPr lang="en-US" dirty="0" smtClean="0"/>
              <a:t>To ask anyone to backdate merit badge requirements because of poor planning would violate the principles of Scouts BSA and </a:t>
            </a:r>
            <a:r>
              <a:rPr lang="en-US" dirty="0"/>
              <a:t>invalidate </a:t>
            </a:r>
            <a:r>
              <a:rPr lang="en-US" dirty="0" smtClean="0"/>
              <a:t>any Eagle </a:t>
            </a:r>
            <a:r>
              <a:rPr lang="en-US" dirty="0"/>
              <a:t>rank presented as a result of that </a:t>
            </a:r>
            <a:r>
              <a:rPr lang="en-US" dirty="0" smtClean="0"/>
              <a:t>action </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12</a:t>
            </a:fld>
            <a:endParaRPr lang="en-US"/>
          </a:p>
        </p:txBody>
      </p:sp>
    </p:spTree>
    <p:extLst>
      <p:ext uri="{BB962C8B-B14F-4D97-AF65-F5344CB8AC3E}">
        <p14:creationId xmlns:p14="http://schemas.microsoft.com/office/powerpoint/2010/main" val="349078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Records - Keep your Blue Cards !!</a:t>
            </a:r>
            <a:endParaRPr lang="en-US" dirty="0"/>
          </a:p>
        </p:txBody>
      </p:sp>
      <p:sp>
        <p:nvSpPr>
          <p:cNvPr id="3" name="Content Placeholder 2"/>
          <p:cNvSpPr>
            <a:spLocks noGrp="1"/>
          </p:cNvSpPr>
          <p:nvPr>
            <p:ph idx="1"/>
          </p:nvPr>
        </p:nvSpPr>
        <p:spPr>
          <a:xfrm>
            <a:off x="548166" y="3439886"/>
            <a:ext cx="8229600" cy="2330600"/>
          </a:xfrm>
        </p:spPr>
        <p:txBody>
          <a:bodyPr/>
          <a:lstStyle/>
          <a:p>
            <a:r>
              <a:rPr lang="en-US" dirty="0"/>
              <a:t>Part of being an Eagle Scout is showing adults you are a </a:t>
            </a:r>
            <a:r>
              <a:rPr lang="en-US" dirty="0" smtClean="0"/>
              <a:t>responsible person and one </a:t>
            </a:r>
            <a:r>
              <a:rPr lang="en-US" dirty="0"/>
              <a:t>demonstration of this is the ability to keep track of your </a:t>
            </a:r>
            <a:r>
              <a:rPr lang="en-US" dirty="0" smtClean="0"/>
              <a:t>accomplishments  </a:t>
            </a:r>
          </a:p>
          <a:p>
            <a:r>
              <a:rPr lang="en-US" dirty="0" smtClean="0"/>
              <a:t>Your Unit </a:t>
            </a:r>
            <a:r>
              <a:rPr lang="en-US" dirty="0"/>
              <a:t>is expected to record merit </a:t>
            </a:r>
            <a:r>
              <a:rPr lang="en-US" dirty="0" smtClean="0"/>
              <a:t>badges in </a:t>
            </a:r>
            <a:r>
              <a:rPr lang="en-US" dirty="0"/>
              <a:t>a timely manner, but it is </a:t>
            </a:r>
            <a:r>
              <a:rPr lang="en-US" u="sng" dirty="0"/>
              <a:t>the candidate’s responsibility</a:t>
            </a:r>
            <a:r>
              <a:rPr lang="en-US" dirty="0"/>
              <a:t> (not a parent, guardian, mentor, coach or </a:t>
            </a:r>
            <a:r>
              <a:rPr lang="en-US" dirty="0" smtClean="0"/>
              <a:t>Unit </a:t>
            </a:r>
            <a:r>
              <a:rPr lang="en-US" dirty="0"/>
              <a:t>committee) to have a record of each earned Merit </a:t>
            </a:r>
            <a:r>
              <a:rPr lang="en-US" dirty="0" smtClean="0"/>
              <a:t>Badge</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13</a:t>
            </a:fld>
            <a:endParaRPr lang="en-US"/>
          </a:p>
        </p:txBody>
      </p:sp>
      <p:pic>
        <p:nvPicPr>
          <p:cNvPr id="5" name="Picture 4" descr="MeritBadgeBlueCard.jpg"/>
          <p:cNvPicPr>
            <a:picLocks noChangeAspect="1"/>
          </p:cNvPicPr>
          <p:nvPr/>
        </p:nvPicPr>
        <p:blipFill>
          <a:blip r:embed="rId2"/>
          <a:stretch>
            <a:fillRect/>
          </a:stretch>
        </p:blipFill>
        <p:spPr>
          <a:xfrm>
            <a:off x="2368544" y="1331167"/>
            <a:ext cx="4420070" cy="2164701"/>
          </a:xfrm>
          <a:prstGeom prst="rect">
            <a:avLst/>
          </a:prstGeom>
        </p:spPr>
      </p:pic>
    </p:spTree>
    <p:extLst>
      <p:ext uri="{BB962C8B-B14F-4D97-AF65-F5344CB8AC3E}">
        <p14:creationId xmlns:p14="http://schemas.microsoft.com/office/powerpoint/2010/main" val="2244273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Requirement 4:</a:t>
            </a:r>
            <a:br>
              <a:rPr lang="en-US" dirty="0" smtClean="0"/>
            </a:br>
            <a:r>
              <a:rPr lang="en-US" dirty="0" smtClean="0"/>
              <a:t>Active Leadership</a:t>
            </a:r>
            <a:endParaRPr lang="en-US" dirty="0"/>
          </a:p>
        </p:txBody>
      </p:sp>
      <p:sp>
        <p:nvSpPr>
          <p:cNvPr id="3" name="Content Placeholder 2"/>
          <p:cNvSpPr>
            <a:spLocks noGrp="1"/>
          </p:cNvSpPr>
          <p:nvPr>
            <p:ph idx="1"/>
          </p:nvPr>
        </p:nvSpPr>
        <p:spPr>
          <a:xfrm>
            <a:off x="457200" y="1446490"/>
            <a:ext cx="8229600" cy="4525963"/>
          </a:xfrm>
        </p:spPr>
        <p:txBody>
          <a:bodyPr/>
          <a:lstStyle/>
          <a:p>
            <a:r>
              <a:rPr lang="en-US" dirty="0"/>
              <a:t>While a Life Scout, serve actively in your </a:t>
            </a:r>
            <a:r>
              <a:rPr lang="en-US" dirty="0" smtClean="0"/>
              <a:t>Troop </a:t>
            </a:r>
            <a:r>
              <a:rPr lang="en-US" dirty="0"/>
              <a:t>for six months in one or more of the following </a:t>
            </a:r>
            <a:r>
              <a:rPr lang="en-US" dirty="0" smtClean="0"/>
              <a:t>positions (consecutively but not simultaneously):</a:t>
            </a:r>
          </a:p>
          <a:p>
            <a:pPr lvl="1">
              <a:buFont typeface="Wingdings" panose="05000000000000000000" pitchFamily="2" charset="2"/>
              <a:buChar char="q"/>
            </a:pPr>
            <a:r>
              <a:rPr lang="en-US" sz="1800" dirty="0" smtClean="0"/>
              <a:t>Senior Patrol Leader</a:t>
            </a:r>
          </a:p>
          <a:p>
            <a:pPr lvl="1">
              <a:buFont typeface="Wingdings" panose="05000000000000000000" pitchFamily="2" charset="2"/>
              <a:buChar char="q"/>
            </a:pPr>
            <a:r>
              <a:rPr lang="en-US" sz="1800" dirty="0" smtClean="0"/>
              <a:t>Assistant Senior Patrol </a:t>
            </a:r>
            <a:r>
              <a:rPr lang="en-US" sz="1800" dirty="0"/>
              <a:t>Leader</a:t>
            </a:r>
          </a:p>
          <a:p>
            <a:pPr lvl="1">
              <a:buFont typeface="Wingdings" panose="05000000000000000000" pitchFamily="2" charset="2"/>
              <a:buChar char="q"/>
            </a:pPr>
            <a:r>
              <a:rPr lang="en-US" sz="1800" dirty="0"/>
              <a:t>Patrol </a:t>
            </a:r>
            <a:r>
              <a:rPr lang="en-US" sz="1800" dirty="0" smtClean="0"/>
              <a:t>Leader</a:t>
            </a:r>
            <a:endParaRPr lang="en-US" sz="1800" dirty="0"/>
          </a:p>
          <a:p>
            <a:pPr lvl="1">
              <a:buFont typeface="Wingdings" panose="05000000000000000000" pitchFamily="2" charset="2"/>
              <a:buChar char="q"/>
            </a:pPr>
            <a:r>
              <a:rPr lang="en-US" sz="1800" dirty="0"/>
              <a:t>Troop Guide</a:t>
            </a:r>
          </a:p>
          <a:p>
            <a:pPr lvl="1">
              <a:buFont typeface="Wingdings" panose="05000000000000000000" pitchFamily="2" charset="2"/>
              <a:buChar char="q"/>
            </a:pPr>
            <a:r>
              <a:rPr lang="en-US" sz="1800" dirty="0"/>
              <a:t>Instructor</a:t>
            </a:r>
          </a:p>
          <a:p>
            <a:pPr lvl="1">
              <a:buFont typeface="Wingdings" panose="05000000000000000000" pitchFamily="2" charset="2"/>
              <a:buChar char="q"/>
            </a:pPr>
            <a:r>
              <a:rPr lang="en-US" sz="1800" dirty="0"/>
              <a:t>Den Chief</a:t>
            </a:r>
          </a:p>
          <a:p>
            <a:pPr lvl="1">
              <a:buFont typeface="Wingdings" panose="05000000000000000000" pitchFamily="2" charset="2"/>
              <a:buChar char="q"/>
            </a:pPr>
            <a:r>
              <a:rPr lang="en-US" sz="1800" dirty="0"/>
              <a:t>Troop </a:t>
            </a:r>
            <a:r>
              <a:rPr lang="en-US" sz="1800" dirty="0" smtClean="0"/>
              <a:t>Historian</a:t>
            </a:r>
          </a:p>
          <a:p>
            <a:pPr lvl="1">
              <a:buFont typeface="Wingdings" panose="05000000000000000000" pitchFamily="2" charset="2"/>
              <a:buChar char="q"/>
            </a:pPr>
            <a:r>
              <a:rPr lang="en-US" sz="1800" dirty="0"/>
              <a:t>Troop Quartermaster</a:t>
            </a:r>
          </a:p>
          <a:p>
            <a:pPr marL="57150" indent="0">
              <a:buNone/>
            </a:pPr>
            <a:endParaRPr lang="en-US" sz="1600" dirty="0" smtClean="0"/>
          </a:p>
          <a:p>
            <a:pPr marL="400050"/>
            <a:r>
              <a:rPr lang="en-US" b="1" dirty="0" smtClean="0">
                <a:solidFill>
                  <a:srgbClr val="FF0000"/>
                </a:solidFill>
              </a:rPr>
              <a:t>You must do the job, not just wear the patch!</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14</a:t>
            </a:fld>
            <a:endParaRPr lang="en-US"/>
          </a:p>
        </p:txBody>
      </p:sp>
      <p:sp>
        <p:nvSpPr>
          <p:cNvPr id="5" name="Content Placeholder 2"/>
          <p:cNvSpPr txBox="1">
            <a:spLocks/>
          </p:cNvSpPr>
          <p:nvPr/>
        </p:nvSpPr>
        <p:spPr bwMode="auto">
          <a:xfrm>
            <a:off x="4716526" y="2334981"/>
            <a:ext cx="3743893" cy="27489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200" b="0"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panose="05000000000000000000" pitchFamily="2" charset="2"/>
              <a:buChar char="q"/>
            </a:pPr>
            <a:r>
              <a:rPr lang="en-US" sz="1700" dirty="0"/>
              <a:t>Webmaster</a:t>
            </a:r>
          </a:p>
          <a:p>
            <a:pPr lvl="1">
              <a:buFont typeface="Wingdings" panose="05000000000000000000" pitchFamily="2" charset="2"/>
              <a:buChar char="q"/>
            </a:pPr>
            <a:r>
              <a:rPr lang="en-US" sz="1700" dirty="0" smtClean="0"/>
              <a:t>Troop </a:t>
            </a:r>
            <a:r>
              <a:rPr lang="en-US" sz="1700" dirty="0"/>
              <a:t>Scribe</a:t>
            </a:r>
          </a:p>
          <a:p>
            <a:pPr lvl="1">
              <a:buFont typeface="Wingdings" panose="05000000000000000000" pitchFamily="2" charset="2"/>
              <a:buChar char="q"/>
            </a:pPr>
            <a:r>
              <a:rPr lang="en-US" sz="1700" dirty="0" smtClean="0"/>
              <a:t>Troop </a:t>
            </a:r>
            <a:r>
              <a:rPr lang="en-US" sz="1700" dirty="0"/>
              <a:t>Librarian</a:t>
            </a:r>
          </a:p>
          <a:p>
            <a:pPr lvl="1">
              <a:buFont typeface="Wingdings" panose="05000000000000000000" pitchFamily="2" charset="2"/>
              <a:buChar char="q"/>
            </a:pPr>
            <a:r>
              <a:rPr lang="en-US" sz="1700" dirty="0" smtClean="0"/>
              <a:t>Junior Assistant </a:t>
            </a:r>
            <a:r>
              <a:rPr lang="en-US" sz="1700" dirty="0"/>
              <a:t>Scoutmaster</a:t>
            </a:r>
          </a:p>
          <a:p>
            <a:pPr lvl="1">
              <a:buFont typeface="Wingdings" panose="05000000000000000000" pitchFamily="2" charset="2"/>
              <a:buChar char="q"/>
            </a:pPr>
            <a:r>
              <a:rPr lang="en-US" sz="1700" dirty="0" smtClean="0"/>
              <a:t>Chaplain Aide</a:t>
            </a:r>
          </a:p>
          <a:p>
            <a:pPr lvl="1">
              <a:buFont typeface="Wingdings" panose="05000000000000000000" pitchFamily="2" charset="2"/>
              <a:buChar char="q"/>
            </a:pPr>
            <a:r>
              <a:rPr lang="en-US" sz="1700" dirty="0" smtClean="0"/>
              <a:t>Outdoor Ethics Guide</a:t>
            </a:r>
            <a:endParaRPr lang="en-US" sz="1700" dirty="0"/>
          </a:p>
          <a:p>
            <a:pPr lvl="1">
              <a:buFont typeface="Wingdings" panose="05000000000000000000" pitchFamily="2" charset="2"/>
              <a:buChar char="q"/>
            </a:pPr>
            <a:r>
              <a:rPr lang="en-US" sz="1700" dirty="0" smtClean="0"/>
              <a:t>Troop Order of the Arrow Representative</a:t>
            </a:r>
            <a:r>
              <a:rPr lang="en-US" sz="1700" dirty="0" smtClean="0">
                <a:solidFill>
                  <a:srgbClr val="FF0000"/>
                </a:solidFill>
              </a:rPr>
              <a:t>*</a:t>
            </a:r>
            <a:endParaRPr lang="en-US" sz="1700" dirty="0">
              <a:solidFill>
                <a:srgbClr val="FF0000"/>
              </a:solidFill>
            </a:endParaRPr>
          </a:p>
          <a:p>
            <a:pPr marL="457200" lvl="1" indent="0">
              <a:buNone/>
            </a:pPr>
            <a:r>
              <a:rPr lang="en-US" sz="1200" dirty="0" smtClean="0">
                <a:solidFill>
                  <a:srgbClr val="FF0000"/>
                </a:solidFill>
              </a:rPr>
              <a:t>Note: Troop </a:t>
            </a:r>
            <a:r>
              <a:rPr lang="en-US" sz="1200" dirty="0">
                <a:solidFill>
                  <a:srgbClr val="FF0000"/>
                </a:solidFill>
              </a:rPr>
              <a:t>may only have 1 OA rep at a time approved </a:t>
            </a:r>
            <a:r>
              <a:rPr lang="en-US" sz="1200" dirty="0" smtClean="0">
                <a:solidFill>
                  <a:srgbClr val="FF0000"/>
                </a:solidFill>
              </a:rPr>
              <a:t>by chapter </a:t>
            </a:r>
            <a:r>
              <a:rPr lang="en-US" sz="1200" dirty="0">
                <a:solidFill>
                  <a:srgbClr val="FF0000"/>
                </a:solidFill>
              </a:rPr>
              <a:t>/ </a:t>
            </a:r>
            <a:r>
              <a:rPr lang="en-US" sz="1200" dirty="0" smtClean="0">
                <a:solidFill>
                  <a:srgbClr val="FF0000"/>
                </a:solidFill>
              </a:rPr>
              <a:t>lodge</a:t>
            </a:r>
            <a:r>
              <a:rPr lang="en-US" sz="1200" dirty="0" smtClean="0"/>
              <a:t/>
            </a:r>
            <a:br>
              <a:rPr lang="en-US" sz="1200" dirty="0" smtClean="0"/>
            </a:br>
            <a:endParaRPr lang="en-US" sz="1200" dirty="0"/>
          </a:p>
        </p:txBody>
      </p:sp>
    </p:spTree>
    <p:extLst>
      <p:ext uri="{BB962C8B-B14F-4D97-AF65-F5344CB8AC3E}">
        <p14:creationId xmlns:p14="http://schemas.microsoft.com/office/powerpoint/2010/main" val="2643754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98" y="1650331"/>
            <a:ext cx="5455899" cy="2110257"/>
          </a:xfrm>
        </p:spPr>
        <p:txBody>
          <a:bodyPr/>
          <a:lstStyle/>
          <a:p>
            <a:r>
              <a:rPr lang="en-US" dirty="0"/>
              <a:t>Eagle Requirement 5:</a:t>
            </a:r>
            <a:br>
              <a:rPr lang="en-US" dirty="0"/>
            </a:br>
            <a:r>
              <a:rPr lang="en-US" dirty="0"/>
              <a:t>The Eagle Scout Service Project</a:t>
            </a:r>
          </a:p>
        </p:txBody>
      </p:sp>
      <p:sp>
        <p:nvSpPr>
          <p:cNvPr id="3" name="Slide Number Placeholder 2"/>
          <p:cNvSpPr>
            <a:spLocks noGrp="1"/>
          </p:cNvSpPr>
          <p:nvPr>
            <p:ph type="sldNum" sz="quarter" idx="10"/>
          </p:nvPr>
        </p:nvSpPr>
        <p:spPr/>
        <p:txBody>
          <a:bodyPr/>
          <a:lstStyle/>
          <a:p>
            <a:fld id="{9265BE32-800E-4065-86A2-69364883613A}" type="slidenum">
              <a:rPr lang="en-US" smtClean="0"/>
              <a:pPr/>
              <a:t>15</a:t>
            </a:fld>
            <a:endParaRPr lang="en-US"/>
          </a:p>
        </p:txBody>
      </p:sp>
    </p:spTree>
    <p:extLst>
      <p:ext uri="{BB962C8B-B14F-4D97-AF65-F5344CB8AC3E}">
        <p14:creationId xmlns:p14="http://schemas.microsoft.com/office/powerpoint/2010/main" val="4126677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Eagle </a:t>
            </a:r>
            <a:r>
              <a:rPr lang="en-US" dirty="0" smtClean="0"/>
              <a:t>Scout Service Project</a:t>
            </a:r>
            <a:endParaRPr lang="en-US" dirty="0"/>
          </a:p>
        </p:txBody>
      </p:sp>
      <p:sp>
        <p:nvSpPr>
          <p:cNvPr id="3" name="Content Placeholder 2"/>
          <p:cNvSpPr>
            <a:spLocks noGrp="1"/>
          </p:cNvSpPr>
          <p:nvPr>
            <p:ph idx="1"/>
          </p:nvPr>
        </p:nvSpPr>
        <p:spPr/>
        <p:txBody>
          <a:bodyPr/>
          <a:lstStyle/>
          <a:p>
            <a:r>
              <a:rPr lang="en-US" dirty="0"/>
              <a:t>While a Life Scout, plan, develop, and give leadership to others in a service project helpful to any religious institution, any school, or </a:t>
            </a:r>
            <a:r>
              <a:rPr lang="en-US" dirty="0" smtClean="0"/>
              <a:t>your community  </a:t>
            </a:r>
          </a:p>
          <a:p>
            <a:endParaRPr lang="en-US" sz="800" dirty="0" smtClean="0"/>
          </a:p>
          <a:p>
            <a:r>
              <a:rPr lang="en-US" dirty="0" smtClean="0"/>
              <a:t>The project must benefit an organization </a:t>
            </a:r>
            <a:r>
              <a:rPr lang="en-US" u="sng" dirty="0" smtClean="0"/>
              <a:t>other than </a:t>
            </a:r>
            <a:r>
              <a:rPr lang="en-US" dirty="0" smtClean="0"/>
              <a:t/>
            </a:r>
            <a:br>
              <a:rPr lang="en-US" dirty="0" smtClean="0"/>
            </a:br>
            <a:r>
              <a:rPr lang="en-US" dirty="0" smtClean="0"/>
              <a:t>Scouts BSA</a:t>
            </a:r>
          </a:p>
          <a:p>
            <a:endParaRPr lang="en-US" sz="800" dirty="0" smtClean="0"/>
          </a:p>
          <a:p>
            <a:r>
              <a:rPr lang="en-US" dirty="0" smtClean="0"/>
              <a:t>A project proposal must be approved by the organization benefiting from the effort, your Scoutmaster and Unit Committee, and the Council or District before you start</a:t>
            </a:r>
          </a:p>
          <a:p>
            <a:endParaRPr lang="en-US" sz="800" dirty="0" smtClean="0"/>
          </a:p>
          <a:p>
            <a:r>
              <a:rPr lang="en-US" dirty="0" smtClean="0"/>
              <a:t>You MUST use the </a:t>
            </a:r>
            <a:r>
              <a:rPr lang="en-US" i="1" dirty="0" smtClean="0"/>
              <a:t>Eagle Scout Service Project Workbook</a:t>
            </a:r>
            <a:r>
              <a:rPr lang="en-US" dirty="0" smtClean="0"/>
              <a:t>, Scouts BSA publication number 512-927</a:t>
            </a:r>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16</a:t>
            </a:fld>
            <a:endParaRPr lang="en-US"/>
          </a:p>
        </p:txBody>
      </p:sp>
    </p:spTree>
    <p:extLst>
      <p:ext uri="{BB962C8B-B14F-4D97-AF65-F5344CB8AC3E}">
        <p14:creationId xmlns:p14="http://schemas.microsoft.com/office/powerpoint/2010/main" val="3736346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an Acceptable </a:t>
            </a:r>
            <a:br>
              <a:rPr lang="en-US" dirty="0" smtClean="0"/>
            </a:br>
            <a:r>
              <a:rPr lang="en-US" dirty="0" smtClean="0"/>
              <a:t>Eagle Scout Service Project?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Does the project provide opportunity to show leadership?</a:t>
            </a:r>
          </a:p>
          <a:p>
            <a:pPr marL="0" indent="0">
              <a:buNone/>
            </a:pPr>
            <a:endParaRPr lang="en-US" sz="800" dirty="0" smtClean="0"/>
          </a:p>
          <a:p>
            <a:pPr marL="457200" indent="-457200">
              <a:buFont typeface="+mj-lt"/>
              <a:buAutoNum type="arabicPeriod" startAt="2"/>
            </a:pPr>
            <a:r>
              <a:rPr lang="en-US" dirty="0" smtClean="0"/>
              <a:t>Is it feasible within a reasonable time frame with reasonable cost?</a:t>
            </a:r>
          </a:p>
          <a:p>
            <a:pPr marL="457200" indent="-457200">
              <a:buFont typeface="+mj-lt"/>
              <a:buAutoNum type="arabicPeriod" startAt="2"/>
            </a:pPr>
            <a:endParaRPr lang="en-US" sz="800" dirty="0"/>
          </a:p>
          <a:p>
            <a:pPr marL="457200" indent="-457200">
              <a:buFont typeface="+mj-lt"/>
              <a:buAutoNum type="arabicPeriod" startAt="2"/>
            </a:pPr>
            <a:r>
              <a:rPr lang="en-US" dirty="0" smtClean="0"/>
              <a:t>Will safety issues be addressed?</a:t>
            </a:r>
          </a:p>
          <a:p>
            <a:pPr marL="457200" indent="-457200">
              <a:buFont typeface="+mj-lt"/>
              <a:buAutoNum type="arabicPeriod" startAt="2"/>
            </a:pPr>
            <a:endParaRPr lang="en-US" sz="800" dirty="0"/>
          </a:p>
          <a:p>
            <a:pPr marL="457200" indent="-457200">
              <a:buFont typeface="+mj-lt"/>
              <a:buAutoNum type="arabicPeriod" startAt="2"/>
            </a:pPr>
            <a:r>
              <a:rPr lang="en-US" dirty="0" smtClean="0"/>
              <a:t>What are the action steps for detailed planning?</a:t>
            </a:r>
          </a:p>
          <a:p>
            <a:pPr marL="457200" indent="-457200">
              <a:buFont typeface="+mj-lt"/>
              <a:buAutoNum type="arabicPeriod" startAt="2"/>
            </a:pPr>
            <a:endParaRPr lang="en-US" sz="800" dirty="0"/>
          </a:p>
          <a:p>
            <a:pPr marL="457200" indent="-457200">
              <a:buFont typeface="+mj-lt"/>
              <a:buAutoNum type="arabicPeriod" startAt="2"/>
            </a:pPr>
            <a:r>
              <a:rPr lang="en-US" dirty="0" smtClean="0"/>
              <a:t>Is the candidate is on the right track for a positive experience?</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17</a:t>
            </a:fld>
            <a:endParaRPr lang="en-US"/>
          </a:p>
        </p:txBody>
      </p:sp>
    </p:spTree>
    <p:extLst>
      <p:ext uri="{BB962C8B-B14F-4D97-AF65-F5344CB8AC3E}">
        <p14:creationId xmlns:p14="http://schemas.microsoft.com/office/powerpoint/2010/main" val="262284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t>
            </a:r>
            <a:r>
              <a:rPr lang="en-US" dirty="0"/>
              <a:t>to Common </a:t>
            </a:r>
            <a:r>
              <a:rPr lang="en-US" dirty="0" smtClean="0"/>
              <a:t>Service Project Questions</a:t>
            </a:r>
            <a:endParaRPr lang="en-US" dirty="0"/>
          </a:p>
        </p:txBody>
      </p:sp>
      <p:sp>
        <p:nvSpPr>
          <p:cNvPr id="3" name="Content Placeholder 2"/>
          <p:cNvSpPr>
            <a:spLocks noGrp="1"/>
          </p:cNvSpPr>
          <p:nvPr>
            <p:ph idx="1"/>
          </p:nvPr>
        </p:nvSpPr>
        <p:spPr/>
        <p:txBody>
          <a:bodyPr/>
          <a:lstStyle/>
          <a:p>
            <a:r>
              <a:rPr lang="en-US" dirty="0"/>
              <a:t>Routine labor is </a:t>
            </a:r>
            <a:r>
              <a:rPr lang="en-US" dirty="0" smtClean="0"/>
              <a:t>NOT an </a:t>
            </a:r>
            <a:r>
              <a:rPr lang="en-US" dirty="0"/>
              <a:t>Eagle </a:t>
            </a:r>
            <a:r>
              <a:rPr lang="en-US" dirty="0" smtClean="0"/>
              <a:t>Scout Service Project</a:t>
            </a:r>
            <a:endParaRPr lang="en-US" dirty="0"/>
          </a:p>
          <a:p>
            <a:endParaRPr lang="en-US" sz="800" dirty="0" smtClean="0"/>
          </a:p>
          <a:p>
            <a:r>
              <a:rPr lang="en-US" dirty="0"/>
              <a:t>The project beneﬁciary does not have to be a registered </a:t>
            </a:r>
            <a:br>
              <a:rPr lang="en-US" dirty="0"/>
            </a:br>
            <a:r>
              <a:rPr lang="en-US" dirty="0"/>
              <a:t>non-proﬁt </a:t>
            </a:r>
            <a:r>
              <a:rPr lang="en-US" dirty="0" smtClean="0"/>
              <a:t>organization</a:t>
            </a:r>
            <a:endParaRPr lang="en-US" dirty="0"/>
          </a:p>
          <a:p>
            <a:endParaRPr lang="en-US" sz="800" dirty="0" smtClean="0"/>
          </a:p>
          <a:p>
            <a:r>
              <a:rPr lang="en-US" dirty="0" smtClean="0"/>
              <a:t>There </a:t>
            </a:r>
            <a:r>
              <a:rPr lang="en-US" dirty="0"/>
              <a:t>is no requirement </a:t>
            </a:r>
            <a:r>
              <a:rPr lang="en-US" dirty="0" smtClean="0"/>
              <a:t>for a </a:t>
            </a:r>
            <a:r>
              <a:rPr lang="en-US" dirty="0"/>
              <a:t>project </a:t>
            </a:r>
            <a:r>
              <a:rPr lang="en-US" dirty="0" smtClean="0"/>
              <a:t>to have </a:t>
            </a:r>
            <a:r>
              <a:rPr lang="en-US" u="sng" dirty="0"/>
              <a:t>lasting</a:t>
            </a:r>
            <a:r>
              <a:rPr lang="en-US" dirty="0"/>
              <a:t> </a:t>
            </a:r>
            <a:r>
              <a:rPr lang="en-US" dirty="0" smtClean="0"/>
              <a:t>value</a:t>
            </a:r>
            <a:endParaRPr lang="en-US" dirty="0"/>
          </a:p>
          <a:p>
            <a:endParaRPr lang="en-US" sz="800" dirty="0" smtClean="0"/>
          </a:p>
          <a:p>
            <a:r>
              <a:rPr lang="en-US" dirty="0" smtClean="0"/>
              <a:t>Give </a:t>
            </a:r>
            <a:r>
              <a:rPr lang="en-US" dirty="0"/>
              <a:t>“leadership to others” means </a:t>
            </a:r>
            <a:r>
              <a:rPr lang="en-US" u="sng" dirty="0"/>
              <a:t>at least two people</a:t>
            </a:r>
            <a:r>
              <a:rPr lang="en-US" dirty="0"/>
              <a:t> besides the </a:t>
            </a:r>
            <a:r>
              <a:rPr lang="en-US" dirty="0" smtClean="0"/>
              <a:t>Scout  </a:t>
            </a:r>
          </a:p>
          <a:p>
            <a:pPr lvl="1"/>
            <a:r>
              <a:rPr lang="en-US" dirty="0" smtClean="0"/>
              <a:t>The Scout </a:t>
            </a:r>
            <a:r>
              <a:rPr lang="en-US" u="sng" dirty="0" smtClean="0"/>
              <a:t>must</a:t>
            </a:r>
            <a:r>
              <a:rPr lang="en-US" dirty="0" smtClean="0"/>
              <a:t> be able to show leadership</a:t>
            </a:r>
            <a:endParaRPr lang="en-US" dirty="0"/>
          </a:p>
          <a:p>
            <a:endParaRPr lang="en-US" sz="800" dirty="0" smtClean="0"/>
          </a:p>
          <a:p>
            <a:r>
              <a:rPr lang="en-US" dirty="0"/>
              <a:t>No Unit, District, Council, or individual </a:t>
            </a:r>
            <a:r>
              <a:rPr lang="en-US" dirty="0" smtClean="0"/>
              <a:t>can place </a:t>
            </a:r>
            <a:r>
              <a:rPr lang="en-US" dirty="0"/>
              <a:t>any requirement </a:t>
            </a:r>
            <a:r>
              <a:rPr lang="en-US" dirty="0" smtClean="0"/>
              <a:t>on </a:t>
            </a:r>
            <a:r>
              <a:rPr lang="en-US" dirty="0"/>
              <a:t>the number of hours spent on a </a:t>
            </a:r>
            <a:r>
              <a:rPr lang="en-US" dirty="0" smtClean="0"/>
              <a:t>project </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18</a:t>
            </a:fld>
            <a:endParaRPr lang="en-US"/>
          </a:p>
        </p:txBody>
      </p:sp>
    </p:spTree>
    <p:extLst>
      <p:ext uri="{BB962C8B-B14F-4D97-AF65-F5344CB8AC3E}">
        <p14:creationId xmlns:p14="http://schemas.microsoft.com/office/powerpoint/2010/main" val="2145700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Eagle Scout Service Projects – Be creative !</a:t>
            </a:r>
            <a:endParaRPr lang="en-US" dirty="0"/>
          </a:p>
        </p:txBody>
      </p:sp>
      <p:pic>
        <p:nvPicPr>
          <p:cNvPr id="10" name="Content Placeholder 9"/>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200" y="3440956"/>
            <a:ext cx="4031673" cy="3023755"/>
          </a:xfrm>
        </p:spPr>
      </p:pic>
      <p:sp>
        <p:nvSpPr>
          <p:cNvPr id="4" name="Slide Number Placeholder 3"/>
          <p:cNvSpPr>
            <a:spLocks noGrp="1"/>
          </p:cNvSpPr>
          <p:nvPr>
            <p:ph type="sldNum" sz="quarter" idx="10"/>
          </p:nvPr>
        </p:nvSpPr>
        <p:spPr/>
        <p:txBody>
          <a:bodyPr/>
          <a:lstStyle/>
          <a:p>
            <a:fld id="{BC9634B9-7BD9-411D-AFE5-52488EC2298E}" type="slidenum">
              <a:rPr lang="en-US" smtClean="0"/>
              <a:pPr/>
              <a:t>19</a:t>
            </a:fld>
            <a:endParaRPr lang="en-US"/>
          </a:p>
        </p:txBody>
      </p:sp>
      <p:pic>
        <p:nvPicPr>
          <p:cNvPr id="5" name="Content Placeholder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770802" y="1547771"/>
            <a:ext cx="3941620" cy="2956215"/>
          </a:xfrm>
          <a:prstGeom prst="rect">
            <a:avLst/>
          </a:prstGeom>
          <a:noFill/>
          <a:ln w="9525">
            <a:noFill/>
            <a:miter lim="800000"/>
            <a:headEnd/>
            <a:tailEnd/>
          </a:ln>
        </p:spPr>
      </p:pic>
      <p:pic>
        <p:nvPicPr>
          <p:cNvPr id="6" name="Content Placeholder 3"/>
          <p:cNvPicPr>
            <a:picLocks noChangeAspect="1"/>
          </p:cNvPicPr>
          <p:nvPr/>
        </p:nvPicPr>
        <p:blipFill rotWithShape="1">
          <a:blip r:embed="rId4" cstate="screen">
            <a:lum contrast="10000"/>
            <a:extLst>
              <a:ext uri="{28A0092B-C50C-407E-A947-70E740481C1C}">
                <a14:useLocalDpi xmlns:a14="http://schemas.microsoft.com/office/drawing/2010/main"/>
              </a:ext>
            </a:extLst>
          </a:blip>
          <a:srcRect/>
          <a:stretch/>
        </p:blipFill>
        <p:spPr bwMode="auto">
          <a:xfrm>
            <a:off x="4770802" y="4503986"/>
            <a:ext cx="3915999" cy="1960725"/>
          </a:xfrm>
          <a:prstGeom prst="rect">
            <a:avLst/>
          </a:prstGeom>
          <a:noFill/>
          <a:ln w="9525">
            <a:noFill/>
            <a:miter lim="800000"/>
            <a:headEnd/>
            <a:tailEnd/>
          </a:ln>
        </p:spPr>
      </p:pic>
      <p:sp>
        <p:nvSpPr>
          <p:cNvPr id="7" name="TextBox 6"/>
          <p:cNvSpPr txBox="1"/>
          <p:nvPr/>
        </p:nvSpPr>
        <p:spPr>
          <a:xfrm>
            <a:off x="5970049" y="4306586"/>
            <a:ext cx="2196435"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Baseball Dugouts</a:t>
            </a:r>
            <a:endParaRPr lang="en-US" sz="2000" dirty="0">
              <a:solidFill>
                <a:srgbClr val="005AA3"/>
              </a:solidFill>
              <a:latin typeface="Helvetica" panose="020B0604020202020204" pitchFamily="34" charset="0"/>
              <a:cs typeface="Helvetica" panose="020B0604020202020204" pitchFamily="34" charset="0"/>
            </a:endParaRPr>
          </a:p>
        </p:txBody>
      </p:sp>
      <p:pic>
        <p:nvPicPr>
          <p:cNvPr id="8" name="Content Placeholder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57200" y="1547772"/>
            <a:ext cx="4031673" cy="2085740"/>
          </a:xfrm>
          <a:prstGeom prst="rect">
            <a:avLst/>
          </a:prstGeom>
          <a:noFill/>
          <a:ln w="9525">
            <a:noFill/>
            <a:miter lim="800000"/>
            <a:headEnd/>
            <a:tailEnd/>
          </a:ln>
        </p:spPr>
      </p:pic>
      <p:sp>
        <p:nvSpPr>
          <p:cNvPr id="9" name="TextBox 8"/>
          <p:cNvSpPr txBox="1"/>
          <p:nvPr/>
        </p:nvSpPr>
        <p:spPr>
          <a:xfrm>
            <a:off x="650574" y="3563591"/>
            <a:ext cx="3689023"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Wetlands Cleanup and Display</a:t>
            </a:r>
            <a:endParaRPr lang="en-US" sz="2000" dirty="0">
              <a:solidFill>
                <a:srgbClr val="005AA3"/>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1843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Seminar Objectives</a:t>
            </a:r>
          </a:p>
        </p:txBody>
      </p:sp>
      <p:sp>
        <p:nvSpPr>
          <p:cNvPr id="3" name="Content Placeholder 2"/>
          <p:cNvSpPr>
            <a:spLocks noGrp="1"/>
          </p:cNvSpPr>
          <p:nvPr>
            <p:ph idx="1"/>
          </p:nvPr>
        </p:nvSpPr>
        <p:spPr/>
        <p:txBody>
          <a:bodyPr/>
          <a:lstStyle/>
          <a:p>
            <a:r>
              <a:rPr lang="en-US" dirty="0" smtClean="0"/>
              <a:t>Review the </a:t>
            </a:r>
            <a:r>
              <a:rPr lang="en-US" dirty="0"/>
              <a:t>requirements </a:t>
            </a:r>
            <a:r>
              <a:rPr lang="en-US" dirty="0" smtClean="0"/>
              <a:t>for the </a:t>
            </a:r>
            <a:r>
              <a:rPr lang="en-US" dirty="0"/>
              <a:t>Eagle </a:t>
            </a:r>
            <a:r>
              <a:rPr lang="en-US" dirty="0" smtClean="0"/>
              <a:t>Scout rank</a:t>
            </a:r>
          </a:p>
          <a:p>
            <a:r>
              <a:rPr lang="en-US" dirty="0" smtClean="0"/>
              <a:t>Discuss Troop roles in Eagle Scout advancement</a:t>
            </a:r>
            <a:endParaRPr lang="en-US" dirty="0"/>
          </a:p>
          <a:p>
            <a:r>
              <a:rPr lang="en-US" dirty="0" smtClean="0"/>
              <a:t>Describe the process for the </a:t>
            </a:r>
            <a:r>
              <a:rPr lang="en-US" dirty="0"/>
              <a:t>Eagle </a:t>
            </a:r>
            <a:r>
              <a:rPr lang="en-US" dirty="0" smtClean="0"/>
              <a:t>Scout Service Project</a:t>
            </a:r>
          </a:p>
          <a:p>
            <a:r>
              <a:rPr lang="en-US" dirty="0" smtClean="0"/>
              <a:t>Review the Eagle Scout application and the Scout’s responsibilities in getting it processed</a:t>
            </a:r>
            <a:endParaRPr lang="en-US" dirty="0"/>
          </a:p>
          <a:p>
            <a:r>
              <a:rPr lang="en-US" dirty="0" smtClean="0"/>
              <a:t>Discuss </a:t>
            </a:r>
            <a:r>
              <a:rPr lang="en-US" dirty="0"/>
              <a:t>the Eagle </a:t>
            </a:r>
            <a:r>
              <a:rPr lang="en-US" dirty="0" smtClean="0"/>
              <a:t>Scout Board </a:t>
            </a:r>
            <a:r>
              <a:rPr lang="en-US" dirty="0"/>
              <a:t>of </a:t>
            </a:r>
            <a:r>
              <a:rPr lang="en-US" dirty="0" smtClean="0"/>
              <a:t>Review (BOR)</a:t>
            </a:r>
            <a:endParaRPr lang="en-US" dirty="0"/>
          </a:p>
          <a:p>
            <a:r>
              <a:rPr lang="en-US" dirty="0"/>
              <a:t>To </a:t>
            </a:r>
            <a:r>
              <a:rPr lang="en-US" dirty="0" smtClean="0"/>
              <a:t>help you understand </a:t>
            </a:r>
            <a:r>
              <a:rPr lang="en-US" dirty="0"/>
              <a:t>the time </a:t>
            </a:r>
            <a:r>
              <a:rPr lang="en-US" dirty="0" smtClean="0"/>
              <a:t>commitment &amp; be prepared</a:t>
            </a:r>
            <a:endParaRPr lang="en-US" dirty="0"/>
          </a:p>
          <a:p>
            <a:r>
              <a:rPr lang="en-US" dirty="0" smtClean="0"/>
              <a:t>To </a:t>
            </a:r>
            <a:r>
              <a:rPr lang="en-US" dirty="0"/>
              <a:t>answer any questions from Scouts, parents &amp; leaders</a:t>
            </a:r>
          </a:p>
          <a:p>
            <a:endParaRPr lang="en-US" sz="1200" dirty="0"/>
          </a:p>
          <a:p>
            <a:r>
              <a:rPr lang="en-US" b="1" dirty="0" smtClean="0">
                <a:solidFill>
                  <a:srgbClr val="FF0000"/>
                </a:solidFill>
              </a:rPr>
              <a:t>Most importantly, to avoid any surprises !</a:t>
            </a:r>
          </a:p>
          <a:p>
            <a:pPr lvl="1"/>
            <a:r>
              <a:rPr lang="en-US" dirty="0">
                <a:solidFill>
                  <a:srgbClr val="FF0000"/>
                </a:solidFill>
              </a:rPr>
              <a:t>With bonus advice from Troop 1028/9, marked like this</a:t>
            </a:r>
            <a:r>
              <a:rPr lang="en-US" dirty="0" smtClean="0">
                <a:solidFill>
                  <a:srgbClr val="FF0000"/>
                </a:solidFill>
              </a:rPr>
              <a: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2</a:t>
            </a:fld>
            <a:endParaRPr lang="en-US"/>
          </a:p>
        </p:txBody>
      </p:sp>
      <p:grpSp>
        <p:nvGrpSpPr>
          <p:cNvPr id="8" name="Group 7"/>
          <p:cNvGrpSpPr/>
          <p:nvPr/>
        </p:nvGrpSpPr>
        <p:grpSpPr>
          <a:xfrm>
            <a:off x="7599343" y="5059372"/>
            <a:ext cx="674170" cy="782697"/>
            <a:chOff x="7599344" y="2272629"/>
            <a:chExt cx="674170" cy="782697"/>
          </a:xfrm>
        </p:grpSpPr>
        <p:pic>
          <p:nvPicPr>
            <p:cNvPr id="6" name="Picture 7" descr="troop gateway sig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9344" y="2272629"/>
              <a:ext cx="674169" cy="31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99345" y="2655216"/>
              <a:ext cx="674169" cy="400110"/>
            </a:xfrm>
            <a:prstGeom prst="rect">
              <a:avLst/>
            </a:prstGeom>
            <a:solidFill>
              <a:srgbClr val="FFFF99"/>
            </a:solidFill>
            <a:ln w="38100">
              <a:solidFill>
                <a:srgbClr val="FF0000"/>
              </a:solidFill>
            </a:ln>
          </p:spPr>
          <p:txBody>
            <a:bodyPr wrap="square" rtlCol="0">
              <a:spAutoFit/>
            </a:bodyPr>
            <a:lstStyle/>
            <a:p>
              <a:pPr algn="ctr"/>
              <a:r>
                <a:rPr lang="en-US" sz="1000" b="1" dirty="0" smtClean="0">
                  <a:solidFill>
                    <a:srgbClr val="FF0000"/>
                  </a:solidFill>
                  <a:latin typeface="Helvetica" panose="020B0604020202020204" pitchFamily="34" charset="0"/>
                  <a:cs typeface="Helvetica" panose="020B0604020202020204" pitchFamily="34" charset="0"/>
                </a:rPr>
                <a:t>T1028/9 Advice</a:t>
              </a:r>
              <a:endParaRPr lang="en-US" sz="1000" b="1" dirty="0">
                <a:solidFill>
                  <a:srgbClr val="FF0000"/>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3463154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Eagle Scout Service Projects – Be creative !</a:t>
            </a:r>
            <a:endParaRPr lang="en-US" dirty="0"/>
          </a:p>
        </p:txBody>
      </p:sp>
      <p:sp>
        <p:nvSpPr>
          <p:cNvPr id="11" name="Content Placeholder 10"/>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20</a:t>
            </a:fld>
            <a:endParaRPr lang="en-US"/>
          </a:p>
        </p:txBody>
      </p:sp>
      <p:pic>
        <p:nvPicPr>
          <p:cNvPr id="5" name="Content Placeholder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599955"/>
            <a:ext cx="3347762" cy="2473280"/>
          </a:xfrm>
          <a:prstGeom prst="rect">
            <a:avLst/>
          </a:prstGeom>
          <a:noFill/>
          <a:ln w="9525">
            <a:noFill/>
            <a:miter lim="800000"/>
            <a:headEnd/>
            <a:tailEnd/>
          </a:ln>
        </p:spPr>
      </p:pic>
      <p:pic>
        <p:nvPicPr>
          <p:cNvPr id="6" name="Content Placeholder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57199" y="4073235"/>
            <a:ext cx="3304148" cy="2379871"/>
          </a:xfrm>
          <a:prstGeom prst="rect">
            <a:avLst/>
          </a:prstGeom>
          <a:noFill/>
          <a:ln w="9525">
            <a:noFill/>
            <a:miter lim="800000"/>
            <a:headEnd/>
            <a:tailEnd/>
          </a:ln>
        </p:spPr>
      </p:pic>
      <p:sp>
        <p:nvSpPr>
          <p:cNvPr id="7" name="TextBox 6"/>
          <p:cNvSpPr txBox="1"/>
          <p:nvPr/>
        </p:nvSpPr>
        <p:spPr>
          <a:xfrm>
            <a:off x="897810" y="3681035"/>
            <a:ext cx="2281394"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Lakeside Benches</a:t>
            </a:r>
            <a:endParaRPr lang="en-US" sz="2000" dirty="0">
              <a:solidFill>
                <a:srgbClr val="005AA3"/>
              </a:solidFill>
              <a:latin typeface="Helvetica" panose="020B0604020202020204" pitchFamily="34" charset="0"/>
              <a:cs typeface="Helvetica" panose="020B0604020202020204" pitchFamily="34" charset="0"/>
            </a:endParaRPr>
          </a:p>
        </p:txBody>
      </p:sp>
      <p:pic>
        <p:nvPicPr>
          <p:cNvPr id="8" name="Content Placeholder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441057" y="1600200"/>
            <a:ext cx="3245741" cy="2136343"/>
          </a:xfrm>
          <a:prstGeom prst="rect">
            <a:avLst/>
          </a:prstGeom>
          <a:noFill/>
          <a:ln w="9525">
            <a:noFill/>
            <a:miter lim="800000"/>
            <a:headEnd/>
            <a:tailEnd/>
          </a:ln>
        </p:spPr>
      </p:pic>
      <p:pic>
        <p:nvPicPr>
          <p:cNvPr id="9" name="Content Placeholder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441059" y="3736543"/>
            <a:ext cx="3245742" cy="2716563"/>
          </a:xfrm>
          <a:prstGeom prst="rect">
            <a:avLst/>
          </a:prstGeom>
          <a:noFill/>
          <a:ln w="9525">
            <a:noFill/>
            <a:miter lim="800000"/>
            <a:headEnd/>
            <a:tailEnd/>
          </a:ln>
        </p:spPr>
      </p:pic>
      <p:sp>
        <p:nvSpPr>
          <p:cNvPr id="10" name="TextBox 9"/>
          <p:cNvSpPr txBox="1"/>
          <p:nvPr/>
        </p:nvSpPr>
        <p:spPr>
          <a:xfrm>
            <a:off x="5887690" y="3370608"/>
            <a:ext cx="2435603"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Cat Trees for SPCA</a:t>
            </a:r>
            <a:endParaRPr lang="en-US" sz="2000" dirty="0">
              <a:solidFill>
                <a:srgbClr val="005AA3"/>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59022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742" y="1563079"/>
            <a:ext cx="4117008" cy="2838682"/>
          </a:xfrm>
          <a:prstGeom prst="rect">
            <a:avLst/>
          </a:prstGeom>
        </p:spPr>
      </p:pic>
      <p:sp>
        <p:nvSpPr>
          <p:cNvPr id="2" name="Title 1"/>
          <p:cNvSpPr>
            <a:spLocks noGrp="1"/>
          </p:cNvSpPr>
          <p:nvPr>
            <p:ph type="title"/>
          </p:nvPr>
        </p:nvSpPr>
        <p:spPr/>
        <p:txBody>
          <a:bodyPr/>
          <a:lstStyle/>
          <a:p>
            <a:r>
              <a:rPr lang="en-US" dirty="0" smtClean="0"/>
              <a:t>Sample Eagle Scout Service Projects – Be creative !</a:t>
            </a:r>
            <a:endParaRPr lang="en-US" dirty="0"/>
          </a:p>
        </p:txBody>
      </p:sp>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934598" y="4401761"/>
            <a:ext cx="2587461" cy="2062926"/>
          </a:xfrm>
        </p:spPr>
      </p:pic>
      <p:sp>
        <p:nvSpPr>
          <p:cNvPr id="4" name="Slide Number Placeholder 3"/>
          <p:cNvSpPr>
            <a:spLocks noGrp="1"/>
          </p:cNvSpPr>
          <p:nvPr>
            <p:ph type="sldNum" sz="quarter" idx="10"/>
          </p:nvPr>
        </p:nvSpPr>
        <p:spPr/>
        <p:txBody>
          <a:bodyPr/>
          <a:lstStyle/>
          <a:p>
            <a:fld id="{BC9634B9-7BD9-411D-AFE5-52488EC2298E}" type="slidenum">
              <a:rPr lang="en-US" smtClean="0"/>
              <a:pPr/>
              <a:t>21</a:t>
            </a:fld>
            <a:endParaRPr lang="en-US"/>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60926" y="3960478"/>
            <a:ext cx="3925874" cy="2504209"/>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60926" y="1556304"/>
            <a:ext cx="3925874" cy="2465492"/>
          </a:xfrm>
          <a:prstGeom prst="rect">
            <a:avLst/>
          </a:prstGeom>
        </p:spPr>
      </p:pic>
      <p:sp>
        <p:nvSpPr>
          <p:cNvPr id="8" name="TextBox 7"/>
          <p:cNvSpPr txBox="1"/>
          <p:nvPr/>
        </p:nvSpPr>
        <p:spPr>
          <a:xfrm>
            <a:off x="5992684" y="1647841"/>
            <a:ext cx="2586093"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School Exercise Wall</a:t>
            </a:r>
            <a:endParaRPr lang="en-US" sz="2000" dirty="0">
              <a:solidFill>
                <a:srgbClr val="005AA3"/>
              </a:solidFill>
              <a:latin typeface="Helvetica" panose="020B0604020202020204" pitchFamily="34" charset="0"/>
              <a:cs typeface="Helvetica" panose="020B0604020202020204" pitchFamily="34" charset="0"/>
            </a:endParaRPr>
          </a:p>
        </p:txBody>
      </p:sp>
      <p:sp>
        <p:nvSpPr>
          <p:cNvPr id="9" name="TextBox 8"/>
          <p:cNvSpPr txBox="1"/>
          <p:nvPr/>
        </p:nvSpPr>
        <p:spPr>
          <a:xfrm>
            <a:off x="6678770" y="4152050"/>
            <a:ext cx="1900007"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Trail Overlooks</a:t>
            </a:r>
            <a:endParaRPr lang="en-US" sz="2000" dirty="0">
              <a:solidFill>
                <a:srgbClr val="005AA3"/>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742" y="4401761"/>
            <a:ext cx="1551552" cy="2068736"/>
          </a:xfrm>
          <a:prstGeom prst="rect">
            <a:avLst/>
          </a:prstGeom>
        </p:spPr>
      </p:pic>
      <p:sp>
        <p:nvSpPr>
          <p:cNvPr id="10" name="TextBox 9"/>
          <p:cNvSpPr txBox="1"/>
          <p:nvPr/>
        </p:nvSpPr>
        <p:spPr>
          <a:xfrm>
            <a:off x="1369779" y="4021796"/>
            <a:ext cx="2965877"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Wildlife Rescue Shelters</a:t>
            </a:r>
            <a:endParaRPr lang="en-US" sz="2000" dirty="0">
              <a:solidFill>
                <a:srgbClr val="005AA3"/>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81071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Eagle Scout Service Projects – Be creative !</a:t>
            </a:r>
            <a:endParaRPr lang="en-US" dirty="0"/>
          </a:p>
        </p:txBody>
      </p:sp>
      <p:pic>
        <p:nvPicPr>
          <p:cNvPr id="3" name="Content Placeholder 2"/>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953204" y="1600201"/>
            <a:ext cx="3737352" cy="2269940"/>
          </a:xfrm>
        </p:spPr>
      </p:pic>
      <p:sp>
        <p:nvSpPr>
          <p:cNvPr id="4" name="Slide Number Placeholder 3"/>
          <p:cNvSpPr>
            <a:spLocks noGrp="1"/>
          </p:cNvSpPr>
          <p:nvPr>
            <p:ph type="sldNum" sz="quarter" idx="10"/>
          </p:nvPr>
        </p:nvSpPr>
        <p:spPr/>
        <p:txBody>
          <a:bodyPr/>
          <a:lstStyle/>
          <a:p>
            <a:fld id="{BC9634B9-7BD9-411D-AFE5-52488EC2298E}" type="slidenum">
              <a:rPr lang="en-US" smtClean="0"/>
              <a:pPr/>
              <a:t>22</a:t>
            </a:fld>
            <a:endParaRPr lang="en-US"/>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8307" y="3870141"/>
            <a:ext cx="3850654" cy="25533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307" y="1600200"/>
            <a:ext cx="4243592" cy="2216098"/>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46834" y="3921537"/>
            <a:ext cx="3143722" cy="2501936"/>
          </a:xfrm>
          <a:prstGeom prst="rect">
            <a:avLst/>
          </a:prstGeom>
        </p:spPr>
      </p:pic>
      <p:sp>
        <p:nvSpPr>
          <p:cNvPr id="10" name="TextBox 9"/>
          <p:cNvSpPr txBox="1"/>
          <p:nvPr/>
        </p:nvSpPr>
        <p:spPr>
          <a:xfrm>
            <a:off x="5651283" y="5637006"/>
            <a:ext cx="941283" cy="707886"/>
          </a:xfrm>
          <a:prstGeom prst="rect">
            <a:avLst/>
          </a:prstGeom>
          <a:solidFill>
            <a:schemeClr val="bg1"/>
          </a:solidFill>
          <a:ln w="28575">
            <a:solidFill>
              <a:srgbClr val="005AA3"/>
            </a:solidFill>
          </a:ln>
          <a:effectLst/>
        </p:spPr>
        <p:txBody>
          <a:bodyPr wrap="none" rtlCol="0">
            <a:spAutoFit/>
          </a:bodyPr>
          <a:lstStyle/>
          <a:p>
            <a:pPr algn="ctr"/>
            <a:r>
              <a:rPr lang="en-US" sz="2000" dirty="0" smtClean="0">
                <a:solidFill>
                  <a:srgbClr val="005AA3"/>
                </a:solidFill>
                <a:latin typeface="Helvetica" panose="020B0604020202020204" pitchFamily="34" charset="0"/>
                <a:cs typeface="Helvetica" panose="020B0604020202020204" pitchFamily="34" charset="0"/>
              </a:rPr>
              <a:t>Trail</a:t>
            </a:r>
            <a:br>
              <a:rPr lang="en-US" sz="2000" dirty="0" smtClean="0">
                <a:solidFill>
                  <a:srgbClr val="005AA3"/>
                </a:solidFill>
                <a:latin typeface="Helvetica" panose="020B0604020202020204" pitchFamily="34" charset="0"/>
                <a:cs typeface="Helvetica" panose="020B0604020202020204" pitchFamily="34" charset="0"/>
              </a:rPr>
            </a:br>
            <a:r>
              <a:rPr lang="en-US" sz="2000" dirty="0" smtClean="0">
                <a:solidFill>
                  <a:srgbClr val="005AA3"/>
                </a:solidFill>
                <a:latin typeface="Helvetica" panose="020B0604020202020204" pitchFamily="34" charset="0"/>
                <a:cs typeface="Helvetica" panose="020B0604020202020204" pitchFamily="34" charset="0"/>
              </a:rPr>
              <a:t>Kiosks</a:t>
            </a:r>
            <a:endParaRPr lang="en-US" sz="2000" dirty="0">
              <a:solidFill>
                <a:srgbClr val="005AA3"/>
              </a:solidFill>
              <a:latin typeface="Helvetica" panose="020B0604020202020204" pitchFamily="34" charset="0"/>
              <a:cs typeface="Helvetica" panose="020B0604020202020204" pitchFamily="34" charset="0"/>
            </a:endParaRPr>
          </a:p>
        </p:txBody>
      </p:sp>
      <p:sp>
        <p:nvSpPr>
          <p:cNvPr id="11" name="TextBox 10"/>
          <p:cNvSpPr txBox="1"/>
          <p:nvPr/>
        </p:nvSpPr>
        <p:spPr>
          <a:xfrm>
            <a:off x="543725" y="1697277"/>
            <a:ext cx="1681871"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Gaga Ball Pit</a:t>
            </a:r>
            <a:endParaRPr lang="en-US" sz="2000" dirty="0">
              <a:solidFill>
                <a:srgbClr val="005AA3"/>
              </a:solidFill>
              <a:latin typeface="Helvetica" panose="020B0604020202020204" pitchFamily="34" charset="0"/>
              <a:cs typeface="Helvetica" panose="020B0604020202020204" pitchFamily="34" charset="0"/>
            </a:endParaRPr>
          </a:p>
        </p:txBody>
      </p:sp>
      <p:sp>
        <p:nvSpPr>
          <p:cNvPr id="12" name="TextBox 11"/>
          <p:cNvSpPr txBox="1"/>
          <p:nvPr/>
        </p:nvSpPr>
        <p:spPr>
          <a:xfrm>
            <a:off x="4788868" y="1570038"/>
            <a:ext cx="2666114" cy="400110"/>
          </a:xfrm>
          <a:prstGeom prst="rect">
            <a:avLst/>
          </a:prstGeom>
          <a:solidFill>
            <a:schemeClr val="bg1"/>
          </a:solidFill>
          <a:ln w="28575">
            <a:solidFill>
              <a:srgbClr val="005AA3"/>
            </a:solidFill>
          </a:ln>
          <a:effectLst/>
        </p:spPr>
        <p:txBody>
          <a:bodyPr wrap="none" rtlCol="0">
            <a:spAutoFit/>
          </a:bodyPr>
          <a:lstStyle/>
          <a:p>
            <a:r>
              <a:rPr lang="en-US" sz="2000" dirty="0" smtClean="0">
                <a:solidFill>
                  <a:srgbClr val="005AA3"/>
                </a:solidFill>
                <a:latin typeface="Helvetica" panose="020B0604020202020204" pitchFamily="34" charset="0"/>
                <a:cs typeface="Helvetica" panose="020B0604020202020204" pitchFamily="34" charset="0"/>
              </a:rPr>
              <a:t>Playground Upgrades</a:t>
            </a:r>
            <a:endParaRPr lang="en-US" sz="2000" dirty="0">
              <a:solidFill>
                <a:srgbClr val="005AA3"/>
              </a:solidFill>
              <a:latin typeface="Helvetica" panose="020B0604020202020204" pitchFamily="34" charset="0"/>
              <a:cs typeface="Helvetica" panose="020B0604020202020204" pitchFamily="34" charset="0"/>
            </a:endParaRPr>
          </a:p>
        </p:txBody>
      </p:sp>
      <p:sp>
        <p:nvSpPr>
          <p:cNvPr id="13" name="TextBox 12"/>
          <p:cNvSpPr txBox="1"/>
          <p:nvPr/>
        </p:nvSpPr>
        <p:spPr>
          <a:xfrm>
            <a:off x="2560103" y="5637006"/>
            <a:ext cx="1679306" cy="707886"/>
          </a:xfrm>
          <a:prstGeom prst="rect">
            <a:avLst/>
          </a:prstGeom>
          <a:solidFill>
            <a:schemeClr val="bg1"/>
          </a:solidFill>
          <a:ln w="28575">
            <a:solidFill>
              <a:srgbClr val="005AA3"/>
            </a:solidFill>
          </a:ln>
          <a:effectLst/>
        </p:spPr>
        <p:txBody>
          <a:bodyPr wrap="none" rtlCol="0">
            <a:spAutoFit/>
          </a:bodyPr>
          <a:lstStyle/>
          <a:p>
            <a:pPr algn="ctr"/>
            <a:r>
              <a:rPr lang="en-US" sz="2000" dirty="0" smtClean="0">
                <a:solidFill>
                  <a:srgbClr val="005AA3"/>
                </a:solidFill>
                <a:latin typeface="Helvetica" panose="020B0604020202020204" pitchFamily="34" charset="0"/>
                <a:cs typeface="Helvetica" panose="020B0604020202020204" pitchFamily="34" charset="0"/>
              </a:rPr>
              <a:t>Kindergarten</a:t>
            </a:r>
            <a:br>
              <a:rPr lang="en-US" sz="2000" dirty="0" smtClean="0">
                <a:solidFill>
                  <a:srgbClr val="005AA3"/>
                </a:solidFill>
                <a:latin typeface="Helvetica" panose="020B0604020202020204" pitchFamily="34" charset="0"/>
                <a:cs typeface="Helvetica" panose="020B0604020202020204" pitchFamily="34" charset="0"/>
              </a:rPr>
            </a:br>
            <a:r>
              <a:rPr lang="en-US" sz="2000" dirty="0" smtClean="0">
                <a:solidFill>
                  <a:srgbClr val="005AA3"/>
                </a:solidFill>
                <a:latin typeface="Helvetica" panose="020B0604020202020204" pitchFamily="34" charset="0"/>
                <a:cs typeface="Helvetica" panose="020B0604020202020204" pitchFamily="34" charset="0"/>
              </a:rPr>
              <a:t>Picnic Tables</a:t>
            </a:r>
            <a:endParaRPr lang="en-US" sz="2000" dirty="0">
              <a:solidFill>
                <a:srgbClr val="005AA3"/>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52735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0000">
            <a:off x="313801" y="1936076"/>
            <a:ext cx="2745323" cy="3553505"/>
          </a:xfrm>
          <a:prstGeom prst="rect">
            <a:avLst/>
          </a:prstGeom>
          <a:effectLst>
            <a:innerShdw blurRad="114300">
              <a:prstClr val="black"/>
            </a:innerShdw>
          </a:effectLst>
        </p:spPr>
      </p:pic>
      <p:sp>
        <p:nvSpPr>
          <p:cNvPr id="2" name="Title 1"/>
          <p:cNvSpPr>
            <a:spLocks noGrp="1"/>
          </p:cNvSpPr>
          <p:nvPr>
            <p:ph type="title"/>
          </p:nvPr>
        </p:nvSpPr>
        <p:spPr/>
        <p:txBody>
          <a:bodyPr/>
          <a:lstStyle/>
          <a:p>
            <a:r>
              <a:rPr lang="en-US" dirty="0" smtClean="0"/>
              <a:t>Use the Eagle </a:t>
            </a:r>
            <a:r>
              <a:rPr lang="en-US" dirty="0"/>
              <a:t>Scout Service Project Workbook</a:t>
            </a:r>
          </a:p>
        </p:txBody>
      </p:sp>
      <p:sp>
        <p:nvSpPr>
          <p:cNvPr id="3" name="Content Placeholder 2"/>
          <p:cNvSpPr>
            <a:spLocks noGrp="1"/>
          </p:cNvSpPr>
          <p:nvPr>
            <p:ph idx="1"/>
          </p:nvPr>
        </p:nvSpPr>
        <p:spPr>
          <a:xfrm>
            <a:off x="3147527" y="1600200"/>
            <a:ext cx="5539273" cy="4525963"/>
          </a:xfrm>
        </p:spPr>
        <p:txBody>
          <a:bodyPr/>
          <a:lstStyle/>
          <a:p>
            <a:r>
              <a:rPr lang="en-US" dirty="0">
                <a:latin typeface="Helvetica" panose="020B0604020202020204" pitchFamily="34" charset="0"/>
                <a:cs typeface="Helvetica" panose="020B0604020202020204" pitchFamily="34" charset="0"/>
              </a:rPr>
              <a:t>Use the latest </a:t>
            </a:r>
            <a:r>
              <a:rPr lang="en-US" dirty="0" smtClean="0">
                <a:latin typeface="Helvetica" panose="020B0604020202020204" pitchFamily="34" charset="0"/>
                <a:cs typeface="Helvetica" panose="020B0604020202020204" pitchFamily="34" charset="0"/>
              </a:rPr>
              <a:t>pdf version! </a:t>
            </a:r>
          </a:p>
          <a:p>
            <a:pPr marL="400050" lvl="1" indent="0">
              <a:buNone/>
            </a:pPr>
            <a:r>
              <a:rPr lang="en-US" sz="1600" dirty="0">
                <a:solidFill>
                  <a:schemeClr val="accent1">
                    <a:lumMod val="75000"/>
                  </a:schemeClr>
                </a:solidFill>
                <a:latin typeface="Helvetica" panose="020B0604020202020204" pitchFamily="34" charset="0"/>
                <a:cs typeface="Helvetica" panose="020B0604020202020204" pitchFamily="34" charset="0"/>
                <a:hlinkClick r:id="rId3"/>
              </a:rPr>
              <a:t>https://www.scouting.org/programs/scouts-bsa/advancement-and-awards/eagle-scout-workbook</a:t>
            </a:r>
            <a:r>
              <a:rPr lang="en-US" sz="1600" dirty="0" smtClean="0">
                <a:solidFill>
                  <a:schemeClr val="accent1">
                    <a:lumMod val="75000"/>
                  </a:schemeClr>
                </a:solidFill>
                <a:latin typeface="Helvetica" panose="020B0604020202020204" pitchFamily="34" charset="0"/>
                <a:cs typeface="Helvetica" panose="020B0604020202020204" pitchFamily="34" charset="0"/>
                <a:hlinkClick r:id="rId3"/>
              </a:rPr>
              <a:t>/</a:t>
            </a:r>
            <a:r>
              <a:rPr lang="en-US" sz="1600" dirty="0" smtClean="0">
                <a:solidFill>
                  <a:schemeClr val="accent1">
                    <a:lumMod val="75000"/>
                  </a:schemeClr>
                </a:solidFill>
                <a:latin typeface="Helvetica" panose="020B0604020202020204" pitchFamily="34" charset="0"/>
                <a:cs typeface="Helvetica" panose="020B0604020202020204" pitchFamily="34" charset="0"/>
              </a:rPr>
              <a:t>  </a:t>
            </a:r>
            <a:endParaRPr lang="en-US" sz="1600" dirty="0">
              <a:solidFill>
                <a:schemeClr val="accent1">
                  <a:lumMod val="75000"/>
                </a:schemeClr>
              </a:solidFill>
              <a:latin typeface="Helvetica" panose="020B0604020202020204" pitchFamily="34" charset="0"/>
              <a:cs typeface="Helvetica" panose="020B0604020202020204" pitchFamily="34" charset="0"/>
            </a:endParaRPr>
          </a:p>
          <a:p>
            <a:endParaRPr lang="en-US" sz="800"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Fill it out electronically for easy editing and rework – DO NOT hand-write</a:t>
            </a:r>
          </a:p>
          <a:p>
            <a:endParaRPr lang="en-US" sz="800"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Requires FREE Acrobat Reader 9 – don’t be ripped off by “subscription pdfs”</a:t>
            </a:r>
            <a:endParaRPr lang="en-US" dirty="0">
              <a:latin typeface="Helvetica" panose="020B0604020202020204" pitchFamily="34" charset="0"/>
              <a:cs typeface="Helvetica" panose="020B0604020202020204" pitchFamily="34" charset="0"/>
            </a:endParaRPr>
          </a:p>
          <a:p>
            <a:endParaRPr lang="en-US" sz="800"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There is very helpful info in the intro!</a:t>
            </a:r>
          </a:p>
          <a:p>
            <a:endParaRPr lang="en-US" sz="800" b="1" dirty="0" smtClean="0">
              <a:solidFill>
                <a:srgbClr val="FF0000"/>
              </a:solidFill>
              <a:latin typeface="Helvetica" panose="020B0604020202020204" pitchFamily="34" charset="0"/>
              <a:cs typeface="Helvetica" panose="020B0604020202020204" pitchFamily="34" charset="0"/>
            </a:endParaRPr>
          </a:p>
          <a:p>
            <a:r>
              <a:rPr lang="en-US" sz="2000" b="1" dirty="0" smtClean="0">
                <a:solidFill>
                  <a:srgbClr val="FF0000"/>
                </a:solidFill>
                <a:latin typeface="Helvetica" panose="020B0604020202020204" pitchFamily="34" charset="0"/>
                <a:cs typeface="Helvetica" panose="020B0604020202020204" pitchFamily="34" charset="0"/>
              </a:rPr>
              <a:t>The file size can get huge – try “printing to pdf” </a:t>
            </a:r>
            <a:r>
              <a:rPr lang="en-US" sz="2000" b="1" u="sng" dirty="0" smtClean="0">
                <a:solidFill>
                  <a:srgbClr val="FF0000"/>
                </a:solidFill>
                <a:latin typeface="Helvetica" panose="020B0604020202020204" pitchFamily="34" charset="0"/>
                <a:cs typeface="Helvetica" panose="020B0604020202020204" pitchFamily="34" charset="0"/>
              </a:rPr>
              <a:t>with a different file name</a:t>
            </a:r>
            <a:r>
              <a:rPr lang="en-US" sz="2000" b="1" dirty="0" smtClean="0">
                <a:solidFill>
                  <a:srgbClr val="FF0000"/>
                </a:solidFill>
                <a:latin typeface="Helvetica" panose="020B0604020202020204" pitchFamily="34" charset="0"/>
                <a:cs typeface="Helvetica" panose="020B0604020202020204" pitchFamily="34" charset="0"/>
              </a:rPr>
              <a:t> to make it smaller for emailing.</a:t>
            </a:r>
            <a:endParaRPr lang="en-US" sz="2000" b="1" dirty="0">
              <a:solidFill>
                <a:srgbClr val="FF0000"/>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23</a:t>
            </a:fld>
            <a:endParaRPr lang="en-US"/>
          </a:p>
        </p:txBody>
      </p:sp>
    </p:spTree>
    <p:extLst>
      <p:ext uri="{BB962C8B-B14F-4D97-AF65-F5344CB8AC3E}">
        <p14:creationId xmlns:p14="http://schemas.microsoft.com/office/powerpoint/2010/main" val="1662403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a:t>the Eagle Scout Service Project Workbook</a:t>
            </a:r>
          </a:p>
        </p:txBody>
      </p:sp>
      <p:sp>
        <p:nvSpPr>
          <p:cNvPr id="3" name="Content Placeholder 2"/>
          <p:cNvSpPr>
            <a:spLocks noGrp="1"/>
          </p:cNvSpPr>
          <p:nvPr>
            <p:ph idx="1"/>
          </p:nvPr>
        </p:nvSpPr>
        <p:spPr/>
        <p:txBody>
          <a:bodyPr/>
          <a:lstStyle/>
          <a:p>
            <a:r>
              <a:rPr lang="en-US" dirty="0" smtClean="0"/>
              <a:t>The </a:t>
            </a:r>
            <a:r>
              <a:rPr lang="en-US" i="1" dirty="0" smtClean="0"/>
              <a:t>Eagle Scout Service Project Workbook </a:t>
            </a:r>
            <a:r>
              <a:rPr lang="en-US" dirty="0" smtClean="0"/>
              <a:t>is </a:t>
            </a:r>
            <a:r>
              <a:rPr lang="en-US" dirty="0"/>
              <a:t>divided into easily referenced </a:t>
            </a:r>
            <a:r>
              <a:rPr lang="en-US" dirty="0" smtClean="0"/>
              <a:t>forms: </a:t>
            </a:r>
            <a:endParaRPr lang="en-US" dirty="0"/>
          </a:p>
          <a:p>
            <a:pPr marL="914400" lvl="1" indent="-457200">
              <a:buFont typeface="+mj-lt"/>
              <a:buAutoNum type="arabicPeriod"/>
            </a:pPr>
            <a:r>
              <a:rPr lang="en-US" dirty="0" smtClean="0"/>
              <a:t>Project Proposal</a:t>
            </a:r>
          </a:p>
          <a:p>
            <a:pPr marL="914400" lvl="1" indent="-457200">
              <a:buFont typeface="+mj-lt"/>
              <a:buAutoNum type="arabicPeriod"/>
            </a:pPr>
            <a:r>
              <a:rPr lang="en-US" dirty="0" smtClean="0"/>
              <a:t>Project Plan </a:t>
            </a:r>
          </a:p>
          <a:p>
            <a:pPr marL="914400" lvl="1" indent="-457200">
              <a:buFont typeface="+mj-lt"/>
              <a:buAutoNum type="arabicPeriod"/>
            </a:pPr>
            <a:r>
              <a:rPr lang="en-US" dirty="0" smtClean="0"/>
              <a:t>Fundraising Application </a:t>
            </a:r>
          </a:p>
          <a:p>
            <a:pPr marL="914400" lvl="1" indent="-457200">
              <a:buFont typeface="+mj-lt"/>
              <a:buAutoNum type="arabicPeriod"/>
            </a:pPr>
            <a:r>
              <a:rPr lang="en-US" dirty="0" smtClean="0"/>
              <a:t>Project </a:t>
            </a:r>
            <a:r>
              <a:rPr lang="en-US" dirty="0"/>
              <a:t>Report </a:t>
            </a:r>
            <a:endParaRPr lang="en-US" dirty="0" smtClean="0"/>
          </a:p>
          <a:p>
            <a:pPr marL="400050"/>
            <a:r>
              <a:rPr lang="en-US" dirty="0" smtClean="0"/>
              <a:t>Following the project report you will find “Navigating the Eagle Scout Service Project” information sheet to discuss with your project beneficiary</a:t>
            </a:r>
          </a:p>
          <a:p>
            <a:pPr marL="400050"/>
            <a:r>
              <a:rPr lang="en-US" dirty="0">
                <a:solidFill>
                  <a:srgbClr val="FF0000"/>
                </a:solidFill>
              </a:rPr>
              <a:t>You are strongly encouraged to </a:t>
            </a:r>
            <a:r>
              <a:rPr lang="en-US" dirty="0" smtClean="0">
                <a:solidFill>
                  <a:srgbClr val="FF0000"/>
                </a:solidFill>
              </a:rPr>
              <a:t>work </a:t>
            </a:r>
            <a:r>
              <a:rPr lang="en-US" dirty="0">
                <a:solidFill>
                  <a:srgbClr val="FF0000"/>
                </a:solidFill>
              </a:rPr>
              <a:t>with an Eagle Scout </a:t>
            </a:r>
            <a:r>
              <a:rPr lang="en-US" dirty="0" smtClean="0">
                <a:solidFill>
                  <a:srgbClr val="FF0000"/>
                </a:solidFill>
              </a:rPr>
              <a:t>Service Project Coach </a:t>
            </a:r>
            <a:r>
              <a:rPr lang="en-US" dirty="0">
                <a:solidFill>
                  <a:srgbClr val="FF0000"/>
                </a:solidFill>
              </a:rPr>
              <a:t>to avoid </a:t>
            </a:r>
            <a:r>
              <a:rPr lang="en-US" dirty="0" smtClean="0">
                <a:solidFill>
                  <a:srgbClr val="FF0000"/>
                </a:solidFill>
              </a:rPr>
              <a:t>problems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24</a:t>
            </a:fld>
            <a:endParaRPr lang="en-US"/>
          </a:p>
        </p:txBody>
      </p:sp>
    </p:spTree>
    <p:extLst>
      <p:ext uri="{BB962C8B-B14F-4D97-AF65-F5344CB8AC3E}">
        <p14:creationId xmlns:p14="http://schemas.microsoft.com/office/powerpoint/2010/main" val="3512521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a:t>
            </a:r>
            <a:r>
              <a:rPr lang="en-US" dirty="0"/>
              <a:t>Scout Service Project </a:t>
            </a:r>
            <a:r>
              <a:rPr lang="en-US" dirty="0" smtClean="0"/>
              <a:t>Workbook Sequence</a:t>
            </a:r>
            <a:endParaRPr lang="en-US" dirty="0"/>
          </a:p>
        </p:txBody>
      </p:sp>
      <p:sp>
        <p:nvSpPr>
          <p:cNvPr id="3" name="Content Placeholder 2"/>
          <p:cNvSpPr>
            <a:spLocks noGrp="1"/>
          </p:cNvSpPr>
          <p:nvPr>
            <p:ph idx="1"/>
          </p:nvPr>
        </p:nvSpPr>
        <p:spPr/>
        <p:txBody>
          <a:bodyPr/>
          <a:lstStyle/>
          <a:p>
            <a:r>
              <a:rPr lang="en-US" u="sng" dirty="0" smtClean="0"/>
              <a:t>First</a:t>
            </a:r>
            <a:r>
              <a:rPr lang="en-US" dirty="0" smtClean="0"/>
              <a:t>: Complete the proposal and fundraising sections </a:t>
            </a:r>
            <a:endParaRPr lang="en-US" dirty="0"/>
          </a:p>
          <a:p>
            <a:pPr marL="914400" lvl="1" indent="-457200">
              <a:buFont typeface="+mj-lt"/>
              <a:buAutoNum type="arabicPeriod"/>
            </a:pPr>
            <a:r>
              <a:rPr lang="en-US" dirty="0" smtClean="0"/>
              <a:t>Project Proposal</a:t>
            </a:r>
          </a:p>
          <a:p>
            <a:pPr marL="914400" lvl="1" indent="-457200">
              <a:buFont typeface="+mj-lt"/>
              <a:buAutoNum type="arabicPeriod"/>
            </a:pPr>
            <a:r>
              <a:rPr lang="en-US" dirty="0" smtClean="0"/>
              <a:t>Fundraising Application </a:t>
            </a:r>
          </a:p>
          <a:p>
            <a:pPr marL="914400" lvl="1" indent="-457200">
              <a:buFont typeface="+mj-lt"/>
              <a:buAutoNum type="arabicPeriod"/>
            </a:pPr>
            <a:r>
              <a:rPr lang="en-US" dirty="0"/>
              <a:t>Give </a:t>
            </a:r>
            <a:r>
              <a:rPr lang="en-US" dirty="0" smtClean="0"/>
              <a:t>“Navigating </a:t>
            </a:r>
            <a:r>
              <a:rPr lang="en-US" dirty="0"/>
              <a:t>the Eagle Scout Service </a:t>
            </a:r>
            <a:r>
              <a:rPr lang="en-US" dirty="0" smtClean="0"/>
              <a:t>Project” to your beneficiary, discuss with them </a:t>
            </a:r>
          </a:p>
          <a:p>
            <a:pPr marL="400050"/>
            <a:r>
              <a:rPr lang="en-US" dirty="0" smtClean="0">
                <a:solidFill>
                  <a:srgbClr val="CF0031"/>
                </a:solidFill>
              </a:rPr>
              <a:t>Wait for District approval of your Project Proposal</a:t>
            </a:r>
          </a:p>
          <a:p>
            <a:pPr marL="400050"/>
            <a:r>
              <a:rPr lang="en-US" u="sng" dirty="0" smtClean="0"/>
              <a:t>Second</a:t>
            </a:r>
            <a:r>
              <a:rPr lang="en-US" dirty="0" smtClean="0"/>
              <a:t>: Complete the Project Plan well before your workdays start</a:t>
            </a:r>
          </a:p>
          <a:p>
            <a:pPr marL="914400" lvl="1" indent="-457200">
              <a:buFont typeface="+mj-lt"/>
              <a:buAutoNum type="arabicPeriod" startAt="4"/>
            </a:pPr>
            <a:r>
              <a:rPr lang="en-US" dirty="0" smtClean="0"/>
              <a:t>Project </a:t>
            </a:r>
            <a:r>
              <a:rPr lang="en-US" dirty="0"/>
              <a:t>Plan </a:t>
            </a:r>
          </a:p>
          <a:p>
            <a:pPr marL="400050"/>
            <a:r>
              <a:rPr lang="en-US" u="sng" dirty="0" smtClean="0"/>
              <a:t>Third</a:t>
            </a:r>
            <a:r>
              <a:rPr lang="en-US" dirty="0" smtClean="0"/>
              <a:t>: Complete the Project Report after your project is complete</a:t>
            </a:r>
          </a:p>
          <a:p>
            <a:pPr marL="971550" lvl="1" indent="-457200">
              <a:buFont typeface="+mj-lt"/>
              <a:buAutoNum type="arabicPeriod" startAt="5"/>
            </a:pPr>
            <a:r>
              <a:rPr lang="en-US" dirty="0"/>
              <a:t>Project Report </a:t>
            </a:r>
          </a:p>
        </p:txBody>
      </p:sp>
      <p:sp>
        <p:nvSpPr>
          <p:cNvPr id="4" name="Slide Number Placeholder 3"/>
          <p:cNvSpPr>
            <a:spLocks noGrp="1"/>
          </p:cNvSpPr>
          <p:nvPr>
            <p:ph type="sldNum" sz="quarter" idx="10"/>
          </p:nvPr>
        </p:nvSpPr>
        <p:spPr/>
        <p:txBody>
          <a:bodyPr/>
          <a:lstStyle/>
          <a:p>
            <a:fld id="{BC9634B9-7BD9-411D-AFE5-52488EC2298E}" type="slidenum">
              <a:rPr lang="en-US" smtClean="0"/>
              <a:pPr/>
              <a:t>25</a:t>
            </a:fld>
            <a:endParaRPr lang="en-US"/>
          </a:p>
        </p:txBody>
      </p:sp>
    </p:spTree>
    <p:extLst>
      <p:ext uri="{BB962C8B-B14F-4D97-AF65-F5344CB8AC3E}">
        <p14:creationId xmlns:p14="http://schemas.microsoft.com/office/powerpoint/2010/main" val="2239917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a:t>
            </a:r>
            <a:r>
              <a:rPr lang="en-US" dirty="0"/>
              <a:t>Scout Service Project </a:t>
            </a:r>
            <a:r>
              <a:rPr lang="en-US" dirty="0" smtClean="0"/>
              <a:t>Steps:</a:t>
            </a:r>
            <a:br>
              <a:rPr lang="en-US" dirty="0" smtClean="0"/>
            </a:br>
            <a:r>
              <a:rPr lang="en-US" dirty="0" smtClean="0"/>
              <a:t>Project Proposal</a:t>
            </a:r>
            <a:endParaRPr lang="en-US" dirty="0"/>
          </a:p>
        </p:txBody>
      </p:sp>
      <p:sp>
        <p:nvSpPr>
          <p:cNvPr id="3" name="Content Placeholder 2"/>
          <p:cNvSpPr>
            <a:spLocks noGrp="1"/>
          </p:cNvSpPr>
          <p:nvPr>
            <p:ph idx="1"/>
          </p:nvPr>
        </p:nvSpPr>
        <p:spPr/>
        <p:txBody>
          <a:bodyPr/>
          <a:lstStyle/>
          <a:p>
            <a:pPr marL="514350" indent="-457200">
              <a:buFont typeface="+mj-lt"/>
              <a:buAutoNum type="alphaUcPeriod"/>
            </a:pPr>
            <a:r>
              <a:rPr lang="en-US" dirty="0" smtClean="0"/>
              <a:t>Complete the Project Proposal section, addressing these points:</a:t>
            </a:r>
          </a:p>
          <a:p>
            <a:pPr lvl="1"/>
            <a:r>
              <a:rPr lang="en-US" dirty="0" smtClean="0"/>
              <a:t>Contact information</a:t>
            </a:r>
          </a:p>
          <a:p>
            <a:pPr lvl="1"/>
            <a:r>
              <a:rPr lang="en-US" dirty="0" smtClean="0"/>
              <a:t>Project description and benefit</a:t>
            </a:r>
          </a:p>
          <a:p>
            <a:pPr lvl="1"/>
            <a:r>
              <a:rPr lang="en-US" dirty="0" smtClean="0"/>
              <a:t>Giving leadership</a:t>
            </a:r>
          </a:p>
          <a:p>
            <a:pPr lvl="1"/>
            <a:r>
              <a:rPr lang="en-US" dirty="0" smtClean="0"/>
              <a:t>Materials, supplies, tools, and </a:t>
            </a:r>
            <a:r>
              <a:rPr lang="en-US" dirty="0"/>
              <a:t>p</a:t>
            </a:r>
            <a:r>
              <a:rPr lang="en-US" dirty="0" smtClean="0"/>
              <a:t>ermits/permissions needed</a:t>
            </a:r>
          </a:p>
          <a:p>
            <a:pPr lvl="1"/>
            <a:r>
              <a:rPr lang="en-US" dirty="0" smtClean="0"/>
              <a:t>Preliminary cost estimate</a:t>
            </a:r>
          </a:p>
          <a:p>
            <a:pPr lvl="1"/>
            <a:r>
              <a:rPr lang="en-US" dirty="0" smtClean="0"/>
              <a:t>Anticipated project phases</a:t>
            </a:r>
          </a:p>
          <a:p>
            <a:pPr lvl="1"/>
            <a:r>
              <a:rPr lang="en-US" dirty="0" smtClean="0"/>
              <a:t>Logistics and safety measures needed</a:t>
            </a:r>
          </a:p>
          <a:p>
            <a:pPr lvl="1"/>
            <a:r>
              <a:rPr lang="en-US" dirty="0" smtClean="0"/>
              <a:t>Action steps for your project plan</a:t>
            </a:r>
          </a:p>
          <a:p>
            <a:pPr lvl="1"/>
            <a:r>
              <a:rPr lang="en-US" dirty="0" smtClean="0"/>
              <a:t>Approval signatures</a:t>
            </a:r>
          </a:p>
        </p:txBody>
      </p:sp>
      <p:sp>
        <p:nvSpPr>
          <p:cNvPr id="4" name="Slide Number Placeholder 3"/>
          <p:cNvSpPr>
            <a:spLocks noGrp="1"/>
          </p:cNvSpPr>
          <p:nvPr>
            <p:ph type="sldNum" sz="quarter" idx="10"/>
          </p:nvPr>
        </p:nvSpPr>
        <p:spPr/>
        <p:txBody>
          <a:bodyPr/>
          <a:lstStyle/>
          <a:p>
            <a:fld id="{BC9634B9-7BD9-411D-AFE5-52488EC2298E}" type="slidenum">
              <a:rPr lang="en-US" smtClean="0"/>
              <a:pPr/>
              <a:t>26</a:t>
            </a:fld>
            <a:endParaRPr lang="en-US"/>
          </a:p>
        </p:txBody>
      </p:sp>
    </p:spTree>
    <p:extLst>
      <p:ext uri="{BB962C8B-B14F-4D97-AF65-F5344CB8AC3E}">
        <p14:creationId xmlns:p14="http://schemas.microsoft.com/office/powerpoint/2010/main" val="412784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a:t>
            </a:r>
            <a:r>
              <a:rPr lang="en-US" dirty="0"/>
              <a:t>Scout Service Project </a:t>
            </a:r>
            <a:r>
              <a:rPr lang="en-US" dirty="0" smtClean="0"/>
              <a:t>Steps:</a:t>
            </a:r>
            <a:br>
              <a:rPr lang="en-US" dirty="0" smtClean="0"/>
            </a:br>
            <a:r>
              <a:rPr lang="en-US" dirty="0" smtClean="0"/>
              <a:t>Fundraising Application</a:t>
            </a:r>
            <a:endParaRPr lang="en-US" dirty="0"/>
          </a:p>
        </p:txBody>
      </p:sp>
      <p:sp>
        <p:nvSpPr>
          <p:cNvPr id="3" name="Content Placeholder 2"/>
          <p:cNvSpPr>
            <a:spLocks noGrp="1"/>
          </p:cNvSpPr>
          <p:nvPr>
            <p:ph idx="1"/>
          </p:nvPr>
        </p:nvSpPr>
        <p:spPr/>
        <p:txBody>
          <a:bodyPr/>
          <a:lstStyle/>
          <a:p>
            <a:pPr marL="514350" indent="-457200">
              <a:buFont typeface="+mj-lt"/>
              <a:buAutoNum type="alphaUcPeriod" startAt="2"/>
            </a:pPr>
            <a:r>
              <a:rPr lang="en-US" dirty="0" smtClean="0"/>
              <a:t>If you are fundraising from external sources, complete the Fundraising section</a:t>
            </a:r>
          </a:p>
          <a:p>
            <a:pPr lvl="1"/>
            <a:r>
              <a:rPr lang="en-US" dirty="0"/>
              <a:t>Projects </a:t>
            </a:r>
            <a:r>
              <a:rPr lang="en-US" u="sng" dirty="0" smtClean="0"/>
              <a:t>themselves</a:t>
            </a:r>
            <a:r>
              <a:rPr lang="en-US" dirty="0" smtClean="0"/>
              <a:t> may </a:t>
            </a:r>
            <a:r>
              <a:rPr lang="en-US" dirty="0"/>
              <a:t>not be </a:t>
            </a:r>
            <a:r>
              <a:rPr lang="en-US" dirty="0" smtClean="0"/>
              <a:t>fundraisers</a:t>
            </a:r>
            <a:endParaRPr lang="en-US" dirty="0"/>
          </a:p>
          <a:p>
            <a:pPr lvl="1"/>
            <a:r>
              <a:rPr lang="en-US" dirty="0" smtClean="0"/>
              <a:t>Scouts BSA </a:t>
            </a:r>
            <a:r>
              <a:rPr lang="en-US" dirty="0"/>
              <a:t>prefers projects be done at little or no </a:t>
            </a:r>
            <a:r>
              <a:rPr lang="en-US" dirty="0" smtClean="0"/>
              <a:t>cost</a:t>
            </a:r>
            <a:endParaRPr lang="en-US" dirty="0"/>
          </a:p>
          <a:p>
            <a:pPr lvl="1"/>
            <a:r>
              <a:rPr lang="en-US" dirty="0" smtClean="0"/>
              <a:t>Fundraising </a:t>
            </a:r>
            <a:r>
              <a:rPr lang="en-US" dirty="0"/>
              <a:t>is for the beneficiary and not </a:t>
            </a:r>
            <a:r>
              <a:rPr lang="en-US" dirty="0" smtClean="0"/>
              <a:t>Scouts BSA</a:t>
            </a:r>
            <a:endParaRPr lang="en-US" dirty="0"/>
          </a:p>
          <a:p>
            <a:pPr lvl="1"/>
            <a:r>
              <a:rPr lang="en-US" dirty="0" smtClean="0"/>
              <a:t>If </a:t>
            </a:r>
            <a:r>
              <a:rPr lang="en-US" dirty="0"/>
              <a:t>you have an expensive project, allow time to raise funds</a:t>
            </a:r>
            <a:r>
              <a:rPr lang="en-US" dirty="0" smtClean="0"/>
              <a:t>!</a:t>
            </a:r>
          </a:p>
          <a:p>
            <a:pPr lvl="1"/>
            <a:endParaRPr lang="en-US" dirty="0" smtClean="0"/>
          </a:p>
          <a:p>
            <a:pPr lvl="1"/>
            <a:r>
              <a:rPr lang="en-US" dirty="0" smtClean="0"/>
              <a:t>NOTE: If </a:t>
            </a:r>
            <a:r>
              <a:rPr lang="en-US" dirty="0"/>
              <a:t>your fundraising effort involves contributions only from the beneficiary, or you, your parents or relatives, your </a:t>
            </a:r>
            <a:r>
              <a:rPr lang="en-US" dirty="0" smtClean="0"/>
              <a:t>Unit </a:t>
            </a:r>
            <a:r>
              <a:rPr lang="en-US" dirty="0"/>
              <a:t>or </a:t>
            </a:r>
            <a:r>
              <a:rPr lang="en-US" dirty="0" smtClean="0"/>
              <a:t>its Chartered Organization</a:t>
            </a:r>
            <a:r>
              <a:rPr lang="en-US" dirty="0"/>
              <a:t>, or parents or members in your </a:t>
            </a:r>
            <a:r>
              <a:rPr lang="en-US" dirty="0" smtClean="0"/>
              <a:t>Unit</a:t>
            </a:r>
            <a:r>
              <a:rPr lang="en-US" dirty="0"/>
              <a:t>, then you do </a:t>
            </a:r>
            <a:r>
              <a:rPr lang="en-US" dirty="0" smtClean="0"/>
              <a:t>NOT need </a:t>
            </a:r>
            <a:r>
              <a:rPr lang="en-US" dirty="0"/>
              <a:t>a fundraising </a:t>
            </a:r>
            <a:r>
              <a:rPr lang="en-US" dirty="0" smtClean="0"/>
              <a:t>application</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27</a:t>
            </a:fld>
            <a:endParaRPr lang="en-US"/>
          </a:p>
        </p:txBody>
      </p:sp>
    </p:spTree>
    <p:extLst>
      <p:ext uri="{BB962C8B-B14F-4D97-AF65-F5344CB8AC3E}">
        <p14:creationId xmlns:p14="http://schemas.microsoft.com/office/powerpoint/2010/main" val="1024718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a:t>
            </a:r>
            <a:r>
              <a:rPr lang="en-US" dirty="0"/>
              <a:t>Scout Service Project </a:t>
            </a:r>
            <a:r>
              <a:rPr lang="en-US" dirty="0" smtClean="0"/>
              <a:t>Steps:</a:t>
            </a:r>
            <a:br>
              <a:rPr lang="en-US" dirty="0" smtClean="0"/>
            </a:br>
            <a:r>
              <a:rPr lang="en-US" dirty="0" smtClean="0"/>
              <a:t>Discuss with Beneficiary</a:t>
            </a:r>
            <a:endParaRPr lang="en-US" dirty="0"/>
          </a:p>
        </p:txBody>
      </p:sp>
      <p:sp>
        <p:nvSpPr>
          <p:cNvPr id="3" name="Content Placeholder 2"/>
          <p:cNvSpPr>
            <a:spLocks noGrp="1"/>
          </p:cNvSpPr>
          <p:nvPr>
            <p:ph idx="1"/>
          </p:nvPr>
        </p:nvSpPr>
        <p:spPr/>
        <p:txBody>
          <a:bodyPr/>
          <a:lstStyle/>
          <a:p>
            <a:r>
              <a:rPr lang="en-US" dirty="0"/>
              <a:t>Give “Navigating the Eagle Scout Service Project” to your beneficiary, discuss with them </a:t>
            </a:r>
            <a:endParaRPr lang="en-US" dirty="0" smtClean="0"/>
          </a:p>
          <a:p>
            <a:pPr lvl="1"/>
            <a:r>
              <a:rPr lang="en-US" dirty="0" smtClean="0"/>
              <a:t>Explains the Scout and Beneficiary roles in the project</a:t>
            </a:r>
          </a:p>
          <a:p>
            <a:pPr lvl="1"/>
            <a:r>
              <a:rPr lang="en-US" dirty="0" smtClean="0"/>
              <a:t>Outlines the entire process for Beneficiary understanding</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28</a:t>
            </a:fld>
            <a:endParaRPr lang="en-US"/>
          </a:p>
        </p:txBody>
      </p:sp>
      <p:pic>
        <p:nvPicPr>
          <p:cNvPr id="5" name="Picture 4"/>
          <p:cNvPicPr>
            <a:picLocks noChangeAspect="1"/>
          </p:cNvPicPr>
          <p:nvPr/>
        </p:nvPicPr>
        <p:blipFill rotWithShape="1">
          <a:blip r:embed="rId2"/>
          <a:srcRect b="39949"/>
          <a:stretch/>
        </p:blipFill>
        <p:spPr>
          <a:xfrm>
            <a:off x="1458971" y="3169458"/>
            <a:ext cx="6372760" cy="3339291"/>
          </a:xfrm>
          <a:prstGeom prst="rect">
            <a:avLst/>
          </a:prstGeom>
          <a:ln>
            <a:solidFill>
              <a:schemeClr val="tx1"/>
            </a:solidFill>
          </a:ln>
        </p:spPr>
      </p:pic>
    </p:spTree>
    <p:extLst>
      <p:ext uri="{BB962C8B-B14F-4D97-AF65-F5344CB8AC3E}">
        <p14:creationId xmlns:p14="http://schemas.microsoft.com/office/powerpoint/2010/main" val="3481622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a:t>
            </a:r>
            <a:r>
              <a:rPr lang="en-US" dirty="0"/>
              <a:t>Scout Service Project </a:t>
            </a:r>
            <a:r>
              <a:rPr lang="en-US" dirty="0" smtClean="0"/>
              <a:t>Steps:</a:t>
            </a:r>
            <a:br>
              <a:rPr lang="en-US" dirty="0" smtClean="0"/>
            </a:br>
            <a:r>
              <a:rPr lang="en-US" dirty="0" smtClean="0"/>
              <a:t>Get Approvals Before you Proceed</a:t>
            </a:r>
            <a:endParaRPr lang="en-US" dirty="0"/>
          </a:p>
        </p:txBody>
      </p:sp>
      <p:sp>
        <p:nvSpPr>
          <p:cNvPr id="3" name="Content Placeholder 2"/>
          <p:cNvSpPr>
            <a:spLocks noGrp="1"/>
          </p:cNvSpPr>
          <p:nvPr>
            <p:ph idx="1"/>
          </p:nvPr>
        </p:nvSpPr>
        <p:spPr/>
        <p:txBody>
          <a:bodyPr/>
          <a:lstStyle/>
          <a:p>
            <a:pPr marL="514350" indent="-457200">
              <a:buFont typeface="+mj-lt"/>
              <a:buAutoNum type="alphaUcPeriod" startAt="3"/>
            </a:pPr>
            <a:r>
              <a:rPr lang="en-US" dirty="0" smtClean="0"/>
              <a:t>Have the Project Proposal and Fundraising sections approved and signed by your Scoutmaster, your Committee Chair, the project Beneficiary, and </a:t>
            </a:r>
            <a:r>
              <a:rPr lang="en-US" u="sng" dirty="0" smtClean="0"/>
              <a:t>then and only then</a:t>
            </a:r>
            <a:r>
              <a:rPr lang="en-US" dirty="0" smtClean="0"/>
              <a:t> submit to your District Approver</a:t>
            </a:r>
          </a:p>
          <a:p>
            <a:pPr marL="914400" lvl="1" indent="-457200">
              <a:buFont typeface="+mj-lt"/>
              <a:buAutoNum type="alphaUcPeriod" startAt="3"/>
            </a:pPr>
            <a:endParaRPr lang="en-US" sz="1200" dirty="0" smtClean="0"/>
          </a:p>
          <a:p>
            <a:pPr lvl="1"/>
            <a:r>
              <a:rPr lang="en-US" sz="1700" dirty="0" err="1"/>
              <a:t>Massanutten</a:t>
            </a:r>
            <a:r>
              <a:rPr lang="en-US" sz="1700" dirty="0"/>
              <a:t>: Kemper </a:t>
            </a:r>
            <a:r>
              <a:rPr lang="en-US" sz="1700" dirty="0" err="1"/>
              <a:t>Dadisman</a:t>
            </a:r>
            <a:r>
              <a:rPr lang="en-US" sz="1700" dirty="0"/>
              <a:t>, </a:t>
            </a:r>
            <a:r>
              <a:rPr lang="en-US" sz="1700" dirty="0" smtClean="0">
                <a:hlinkClick r:id="rId2"/>
              </a:rPr>
              <a:t>kempshome@aol.com</a:t>
            </a:r>
            <a:r>
              <a:rPr lang="en-US" sz="1700" dirty="0" smtClean="0"/>
              <a:t> </a:t>
            </a:r>
            <a:endParaRPr lang="en-US" sz="1700" dirty="0"/>
          </a:p>
          <a:p>
            <a:pPr lvl="1"/>
            <a:r>
              <a:rPr lang="en-US" sz="1700" dirty="0"/>
              <a:t>Monticello: Jay Fox, </a:t>
            </a:r>
            <a:r>
              <a:rPr lang="en-US" sz="1700" dirty="0" smtClean="0">
                <a:hlinkClick r:id="rId3"/>
              </a:rPr>
              <a:t>jayfox8x@gmail.com</a:t>
            </a:r>
            <a:r>
              <a:rPr lang="en-US" sz="1700" dirty="0" smtClean="0"/>
              <a:t>  </a:t>
            </a:r>
            <a:endParaRPr lang="en-US" sz="1700" dirty="0"/>
          </a:p>
          <a:p>
            <a:pPr lvl="1"/>
            <a:r>
              <a:rPr lang="en-US" sz="1700" dirty="0"/>
              <a:t>Southern: Judy </a:t>
            </a:r>
            <a:r>
              <a:rPr lang="en-US" sz="1700" dirty="0" err="1"/>
              <a:t>Goodbar</a:t>
            </a:r>
            <a:r>
              <a:rPr lang="en-US" sz="1700" dirty="0"/>
              <a:t>, </a:t>
            </a:r>
            <a:r>
              <a:rPr lang="en-US" sz="1700" dirty="0" smtClean="0">
                <a:hlinkClick r:id="rId4"/>
              </a:rPr>
              <a:t>toadrunfarms@embarqmail.com</a:t>
            </a:r>
            <a:r>
              <a:rPr lang="en-US" sz="1700" dirty="0" smtClean="0"/>
              <a:t> </a:t>
            </a:r>
            <a:endParaRPr lang="en-US" sz="1700" dirty="0"/>
          </a:p>
          <a:p>
            <a:pPr lvl="1"/>
            <a:r>
              <a:rPr lang="en-US" sz="1700" dirty="0"/>
              <a:t>Valley: Jerry </a:t>
            </a:r>
            <a:r>
              <a:rPr lang="en-US" sz="1700" dirty="0" err="1"/>
              <a:t>Sheffer</a:t>
            </a:r>
            <a:r>
              <a:rPr lang="en-US" sz="1700" dirty="0"/>
              <a:t>, </a:t>
            </a:r>
            <a:r>
              <a:rPr lang="en-US" sz="1700" dirty="0" smtClean="0">
                <a:hlinkClick r:id="rId5"/>
              </a:rPr>
              <a:t>jshefsvr@verizon.net</a:t>
            </a:r>
            <a:r>
              <a:rPr lang="en-US" sz="1700" dirty="0" smtClean="0"/>
              <a:t>  </a:t>
            </a:r>
            <a:endParaRPr lang="en-US" sz="1700" dirty="0"/>
          </a:p>
          <a:p>
            <a:endParaRPr lang="en-US" sz="1700" dirty="0">
              <a:solidFill>
                <a:srgbClr val="FF0000"/>
              </a:solidFill>
            </a:endParaRPr>
          </a:p>
          <a:p>
            <a:r>
              <a:rPr lang="en-US" sz="1700" dirty="0">
                <a:solidFill>
                  <a:srgbClr val="FF0000"/>
                </a:solidFill>
              </a:rPr>
              <a:t>Scouts in Monticello, before you start working on your proposal, please read the letter from the District Reviewer found at </a:t>
            </a:r>
            <a:r>
              <a:rPr lang="en-US" sz="1700" dirty="0">
                <a:hlinkClick r:id="rId6"/>
              </a:rPr>
              <a:t>https://</a:t>
            </a:r>
            <a:r>
              <a:rPr lang="en-US" sz="1700" dirty="0" smtClean="0">
                <a:hlinkClick r:id="rId6"/>
              </a:rPr>
              <a:t>www.vahcbsa.org/MonticelloAdvance</a:t>
            </a:r>
            <a:r>
              <a:rPr lang="en-US" sz="1700" dirty="0" smtClean="0"/>
              <a:t> </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29</a:t>
            </a:fld>
            <a:endParaRPr lang="en-US"/>
          </a:p>
        </p:txBody>
      </p:sp>
    </p:spTree>
    <p:extLst>
      <p:ext uri="{BB962C8B-B14F-4D97-AF65-F5344CB8AC3E}">
        <p14:creationId xmlns:p14="http://schemas.microsoft.com/office/powerpoint/2010/main" val="2192847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Eagle </a:t>
            </a:r>
            <a:r>
              <a:rPr lang="en-US" dirty="0" smtClean="0"/>
              <a:t>Scout Rank Requirements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Be </a:t>
            </a:r>
            <a:r>
              <a:rPr lang="en-US" dirty="0" smtClean="0"/>
              <a:t>active </a:t>
            </a:r>
            <a:r>
              <a:rPr lang="en-US" dirty="0"/>
              <a:t>in your T</a:t>
            </a:r>
            <a:r>
              <a:rPr lang="en-US" dirty="0" smtClean="0"/>
              <a:t>roop </a:t>
            </a:r>
            <a:r>
              <a:rPr lang="en-US" b="1" dirty="0">
                <a:solidFill>
                  <a:srgbClr val="FF0000"/>
                </a:solidFill>
              </a:rPr>
              <a:t>*</a:t>
            </a:r>
          </a:p>
          <a:p>
            <a:pPr marL="457200" indent="-457200">
              <a:buFont typeface="+mj-lt"/>
              <a:buAutoNum type="arabicPeriod"/>
            </a:pPr>
            <a:r>
              <a:rPr lang="en-US" dirty="0"/>
              <a:t>Live by the Scout Oath </a:t>
            </a:r>
            <a:r>
              <a:rPr lang="en-US" dirty="0" smtClean="0"/>
              <a:t>and Law </a:t>
            </a:r>
            <a:r>
              <a:rPr lang="en-US" b="1" dirty="0">
                <a:solidFill>
                  <a:srgbClr val="FF0000"/>
                </a:solidFill>
              </a:rPr>
              <a:t>*</a:t>
            </a:r>
          </a:p>
          <a:p>
            <a:pPr marL="457200" indent="-457200">
              <a:buFont typeface="+mj-lt"/>
              <a:buAutoNum type="arabicPeriod"/>
            </a:pPr>
            <a:r>
              <a:rPr lang="en-US" dirty="0"/>
              <a:t>Earn 21 </a:t>
            </a:r>
            <a:r>
              <a:rPr lang="en-US" dirty="0" smtClean="0"/>
              <a:t>Merit Badges including 13 required</a:t>
            </a:r>
            <a:r>
              <a:rPr lang="en-US" b="1" dirty="0" smtClean="0">
                <a:solidFill>
                  <a:srgbClr val="FF0000"/>
                </a:solidFill>
              </a:rPr>
              <a:t>*</a:t>
            </a:r>
            <a:endParaRPr lang="en-US" b="1" dirty="0">
              <a:solidFill>
                <a:srgbClr val="FF0000"/>
              </a:solidFill>
            </a:endParaRPr>
          </a:p>
          <a:p>
            <a:pPr marL="457200" indent="-457200">
              <a:buFont typeface="+mj-lt"/>
              <a:buAutoNum type="arabicPeriod"/>
            </a:pPr>
            <a:r>
              <a:rPr lang="en-US" dirty="0"/>
              <a:t>Serve in leadership position(s) for 6 months since becoming a Life </a:t>
            </a:r>
            <a:r>
              <a:rPr lang="en-US" dirty="0" smtClean="0"/>
              <a:t>Scout </a:t>
            </a:r>
            <a:r>
              <a:rPr lang="en-US" b="1" dirty="0">
                <a:solidFill>
                  <a:srgbClr val="FF0000"/>
                </a:solidFill>
              </a:rPr>
              <a:t>*</a:t>
            </a:r>
          </a:p>
          <a:p>
            <a:pPr marL="457200" indent="-457200">
              <a:buFont typeface="+mj-lt"/>
              <a:buAutoNum type="arabicPeriod"/>
            </a:pPr>
            <a:r>
              <a:rPr lang="en-US" dirty="0"/>
              <a:t>Give leadership to others in a service </a:t>
            </a:r>
            <a:r>
              <a:rPr lang="en-US" dirty="0" smtClean="0"/>
              <a:t>project </a:t>
            </a:r>
            <a:r>
              <a:rPr lang="en-US" b="1" dirty="0">
                <a:solidFill>
                  <a:srgbClr val="FF0000"/>
                </a:solidFill>
              </a:rPr>
              <a:t>*</a:t>
            </a:r>
          </a:p>
          <a:p>
            <a:pPr marL="457200" indent="-457200">
              <a:buFont typeface="+mj-lt"/>
              <a:buAutoNum type="arabicPeriod"/>
            </a:pPr>
            <a:r>
              <a:rPr lang="en-US" dirty="0"/>
              <a:t>Take part in a </a:t>
            </a:r>
            <a:r>
              <a:rPr lang="en-US" dirty="0" smtClean="0"/>
              <a:t>Unit </a:t>
            </a:r>
            <a:r>
              <a:rPr lang="en-US" dirty="0"/>
              <a:t>leader </a:t>
            </a:r>
            <a:r>
              <a:rPr lang="en-US" dirty="0" smtClean="0"/>
              <a:t>conference </a:t>
            </a:r>
            <a:r>
              <a:rPr lang="en-US" b="1" dirty="0">
                <a:solidFill>
                  <a:srgbClr val="FF0000"/>
                </a:solidFill>
              </a:rPr>
              <a:t>*</a:t>
            </a:r>
          </a:p>
          <a:p>
            <a:pPr marL="457200" indent="-457200">
              <a:buFont typeface="+mj-lt"/>
              <a:buAutoNum type="arabicPeriod"/>
            </a:pPr>
            <a:r>
              <a:rPr lang="en-US" dirty="0" smtClean="0"/>
              <a:t>Successfully </a:t>
            </a:r>
            <a:r>
              <a:rPr lang="en-US" dirty="0"/>
              <a:t>complete an Eagle Scout </a:t>
            </a:r>
            <a:r>
              <a:rPr lang="en-US" dirty="0" smtClean="0"/>
              <a:t>Board </a:t>
            </a:r>
            <a:r>
              <a:rPr lang="en-US" dirty="0"/>
              <a:t>of </a:t>
            </a:r>
            <a:r>
              <a:rPr lang="en-US" dirty="0" smtClean="0"/>
              <a:t>Review</a:t>
            </a:r>
            <a:endParaRPr lang="en-US" dirty="0"/>
          </a:p>
          <a:p>
            <a:pPr marL="0" indent="0">
              <a:buNone/>
            </a:pPr>
            <a:r>
              <a:rPr lang="en-US" dirty="0" smtClean="0">
                <a:solidFill>
                  <a:srgbClr val="FF0000"/>
                </a:solidFill>
              </a:rPr>
              <a:t>* These </a:t>
            </a:r>
            <a:r>
              <a:rPr lang="en-US" dirty="0">
                <a:solidFill>
                  <a:srgbClr val="FF0000"/>
                </a:solidFill>
              </a:rPr>
              <a:t>requirements must be completed prior to 18th birthday</a:t>
            </a:r>
            <a:r>
              <a:rPr lang="en-US" dirty="0" smtClean="0">
                <a:solidFill>
                  <a:srgbClr val="FF0000"/>
                </a:solidFill>
              </a:rPr>
              <a:t>!</a:t>
            </a:r>
          </a:p>
          <a:p>
            <a:pPr marL="0" indent="0">
              <a:buNone/>
            </a:pPr>
            <a:r>
              <a:rPr lang="en-US" sz="2000" b="1" dirty="0" smtClean="0">
                <a:solidFill>
                  <a:srgbClr val="00B050"/>
                </a:solidFill>
              </a:rPr>
              <a:t>See Mr. Eric’s handy dandy step-by-step checklist for 1 - 7!</a:t>
            </a:r>
          </a:p>
          <a:p>
            <a:r>
              <a:rPr lang="en-US" b="1" i="1" dirty="0" smtClean="0">
                <a:solidFill>
                  <a:srgbClr val="FF0000"/>
                </a:solidFill>
              </a:rPr>
              <a:t>Note: no Unit may add, modify, or subtract requirements</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3</a:t>
            </a:fld>
            <a:endParaRPr lang="en-US"/>
          </a:p>
        </p:txBody>
      </p:sp>
      <p:sp>
        <p:nvSpPr>
          <p:cNvPr id="5" name="Rectangle 4"/>
          <p:cNvSpPr/>
          <p:nvPr/>
        </p:nvSpPr>
        <p:spPr>
          <a:xfrm>
            <a:off x="457200" y="1600201"/>
            <a:ext cx="408339" cy="3153284"/>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rved Right Arrow 5"/>
          <p:cNvSpPr/>
          <p:nvPr/>
        </p:nvSpPr>
        <p:spPr>
          <a:xfrm flipV="1">
            <a:off x="97723" y="4132250"/>
            <a:ext cx="359478" cy="1235487"/>
          </a:xfrm>
          <a:prstGeom prst="curved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0845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a:t>
            </a:r>
            <a:r>
              <a:rPr lang="en-US" dirty="0"/>
              <a:t>Scout Service Project </a:t>
            </a:r>
            <a:r>
              <a:rPr lang="en-US" dirty="0" smtClean="0"/>
              <a:t>Steps: Project Plan</a:t>
            </a:r>
            <a:endParaRPr lang="en-US" dirty="0"/>
          </a:p>
        </p:txBody>
      </p:sp>
      <p:sp>
        <p:nvSpPr>
          <p:cNvPr id="3" name="Content Placeholder 2"/>
          <p:cNvSpPr>
            <a:spLocks noGrp="1"/>
          </p:cNvSpPr>
          <p:nvPr>
            <p:ph idx="1"/>
          </p:nvPr>
        </p:nvSpPr>
        <p:spPr/>
        <p:txBody>
          <a:bodyPr/>
          <a:lstStyle/>
          <a:p>
            <a:pPr marL="514350" indent="-457200">
              <a:buFont typeface="+mj-lt"/>
              <a:buAutoNum type="alphaUcPeriod" startAt="4"/>
            </a:pPr>
            <a:r>
              <a:rPr lang="en-US" dirty="0"/>
              <a:t>AFTER receiving District approval and BEFORE starting your project, complete the Project Plan</a:t>
            </a:r>
          </a:p>
          <a:p>
            <a:pPr lvl="1"/>
            <a:r>
              <a:rPr lang="en-US" dirty="0"/>
              <a:t>The Project </a:t>
            </a:r>
            <a:r>
              <a:rPr lang="en-US" dirty="0" smtClean="0"/>
              <a:t>Plan </a:t>
            </a:r>
            <a:r>
              <a:rPr lang="en-US" dirty="0"/>
              <a:t>is a tool for your </a:t>
            </a:r>
            <a:r>
              <a:rPr lang="en-US" dirty="0" smtClean="0"/>
              <a:t>use - no </a:t>
            </a:r>
            <a:r>
              <a:rPr lang="en-US" dirty="0"/>
              <a:t>one approves it, although your project beneficiary has the authority to review it and </a:t>
            </a:r>
            <a:r>
              <a:rPr lang="en-US" dirty="0" smtClean="0"/>
              <a:t>require changes </a:t>
            </a:r>
            <a:r>
              <a:rPr lang="en-US" dirty="0"/>
              <a:t>in </a:t>
            </a:r>
            <a:r>
              <a:rPr lang="en-US" dirty="0" smtClean="0"/>
              <a:t>it</a:t>
            </a:r>
          </a:p>
          <a:p>
            <a:pPr lvl="1"/>
            <a:r>
              <a:rPr lang="en-US" dirty="0" smtClean="0"/>
              <a:t>Your </a:t>
            </a:r>
            <a:r>
              <a:rPr lang="en-US" dirty="0"/>
              <a:t>Project Plan can </a:t>
            </a:r>
            <a:r>
              <a:rPr lang="en-US" dirty="0" smtClean="0"/>
              <a:t>be VERY important </a:t>
            </a:r>
            <a:r>
              <a:rPr lang="en-US" dirty="0"/>
              <a:t>in showing your Eagle Scout Board of Review that you have planned and developed your project as </a:t>
            </a:r>
            <a:r>
              <a:rPr lang="en-US" dirty="0" smtClean="0"/>
              <a:t>required </a:t>
            </a:r>
          </a:p>
          <a:p>
            <a:pPr lvl="1"/>
            <a:r>
              <a:rPr lang="en-US" dirty="0" smtClean="0"/>
              <a:t>You </a:t>
            </a:r>
            <a:r>
              <a:rPr lang="en-US" dirty="0"/>
              <a:t>are strongly encouraged to share your </a:t>
            </a:r>
            <a:r>
              <a:rPr lang="en-US" dirty="0" smtClean="0"/>
              <a:t>Project Plan </a:t>
            </a:r>
            <a:r>
              <a:rPr lang="en-US" dirty="0"/>
              <a:t>with an Eagle Scout </a:t>
            </a:r>
            <a:r>
              <a:rPr lang="en-US" dirty="0" smtClean="0"/>
              <a:t>Service Project coach </a:t>
            </a:r>
          </a:p>
          <a:p>
            <a:pPr lvl="2"/>
            <a:r>
              <a:rPr lang="en-US" dirty="0" smtClean="0"/>
              <a:t>Doing </a:t>
            </a:r>
            <a:r>
              <a:rPr lang="en-US" dirty="0"/>
              <a:t>so can help you avoid many </a:t>
            </a:r>
            <a:r>
              <a:rPr lang="en-US" dirty="0" smtClean="0"/>
              <a:t>problems </a:t>
            </a:r>
          </a:p>
          <a:p>
            <a:pPr lvl="2"/>
            <a:r>
              <a:rPr lang="en-US" dirty="0" smtClean="0"/>
              <a:t>Check with </a:t>
            </a:r>
            <a:r>
              <a:rPr lang="en-US" dirty="0"/>
              <a:t>the </a:t>
            </a:r>
            <a:r>
              <a:rPr lang="en-US" dirty="0" smtClean="0"/>
              <a:t>Council or District approver to </a:t>
            </a:r>
            <a:r>
              <a:rPr lang="en-US" dirty="0"/>
              <a:t>learn how project coaches are designated in your </a:t>
            </a:r>
            <a:r>
              <a:rPr lang="en-US" dirty="0" smtClean="0"/>
              <a:t>community</a:t>
            </a:r>
          </a:p>
        </p:txBody>
      </p:sp>
      <p:sp>
        <p:nvSpPr>
          <p:cNvPr id="4" name="Slide Number Placeholder 3"/>
          <p:cNvSpPr>
            <a:spLocks noGrp="1"/>
          </p:cNvSpPr>
          <p:nvPr>
            <p:ph type="sldNum" sz="quarter" idx="10"/>
          </p:nvPr>
        </p:nvSpPr>
        <p:spPr/>
        <p:txBody>
          <a:bodyPr/>
          <a:lstStyle/>
          <a:p>
            <a:fld id="{BC9634B9-7BD9-411D-AFE5-52488EC2298E}" type="slidenum">
              <a:rPr lang="en-US" smtClean="0"/>
              <a:pPr/>
              <a:t>30</a:t>
            </a:fld>
            <a:endParaRPr lang="en-US"/>
          </a:p>
        </p:txBody>
      </p:sp>
    </p:spTree>
    <p:extLst>
      <p:ext uri="{BB962C8B-B14F-4D97-AF65-F5344CB8AC3E}">
        <p14:creationId xmlns:p14="http://schemas.microsoft.com/office/powerpoint/2010/main" val="822459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Project Plan</a:t>
            </a:r>
            <a:endParaRPr lang="en-US" dirty="0"/>
          </a:p>
        </p:txBody>
      </p:sp>
      <p:sp>
        <p:nvSpPr>
          <p:cNvPr id="3" name="Content Placeholder 2"/>
          <p:cNvSpPr>
            <a:spLocks noGrp="1"/>
          </p:cNvSpPr>
          <p:nvPr>
            <p:ph idx="1"/>
          </p:nvPr>
        </p:nvSpPr>
        <p:spPr/>
        <p:txBody>
          <a:bodyPr/>
          <a:lstStyle/>
          <a:p>
            <a:r>
              <a:rPr lang="en-US" dirty="0" smtClean="0"/>
              <a:t>Format for the Project Plan</a:t>
            </a:r>
          </a:p>
          <a:p>
            <a:pPr lvl="1"/>
            <a:r>
              <a:rPr lang="en-US" dirty="0" smtClean="0"/>
              <a:t>Did you have to make any </a:t>
            </a:r>
            <a:r>
              <a:rPr lang="en-US" dirty="0"/>
              <a:t>changes from the </a:t>
            </a:r>
            <a:r>
              <a:rPr lang="en-US" dirty="0" smtClean="0"/>
              <a:t>Proposal?</a:t>
            </a:r>
            <a:endParaRPr lang="en-US" dirty="0"/>
          </a:p>
          <a:p>
            <a:pPr lvl="1"/>
            <a:r>
              <a:rPr lang="en-US" dirty="0"/>
              <a:t>What is the present condition of the worksite?</a:t>
            </a:r>
          </a:p>
          <a:p>
            <a:pPr lvl="1"/>
            <a:r>
              <a:rPr lang="en-US" dirty="0"/>
              <a:t>What are the project phases?</a:t>
            </a:r>
          </a:p>
          <a:p>
            <a:pPr lvl="1"/>
            <a:r>
              <a:rPr lang="en-US" dirty="0"/>
              <a:t>What work processes will be used?</a:t>
            </a:r>
          </a:p>
          <a:p>
            <a:pPr lvl="1"/>
            <a:r>
              <a:rPr lang="en-US" dirty="0"/>
              <a:t>What </a:t>
            </a:r>
            <a:r>
              <a:rPr lang="en-US" dirty="0" smtClean="0"/>
              <a:t>materials</a:t>
            </a:r>
            <a:r>
              <a:rPr lang="en-US" dirty="0"/>
              <a:t>, supplies, tools, </a:t>
            </a:r>
            <a:r>
              <a:rPr lang="en-US" dirty="0" smtClean="0"/>
              <a:t>and special permits/permissions </a:t>
            </a:r>
            <a:r>
              <a:rPr lang="en-US" dirty="0"/>
              <a:t>are needed</a:t>
            </a:r>
            <a:r>
              <a:rPr lang="en-US" dirty="0" smtClean="0"/>
              <a:t>?</a:t>
            </a:r>
          </a:p>
          <a:p>
            <a:pPr lvl="1"/>
            <a:r>
              <a:rPr lang="en-US" dirty="0" smtClean="0"/>
              <a:t>What is your updated cost estimate?</a:t>
            </a:r>
            <a:endParaRPr lang="en-US" dirty="0"/>
          </a:p>
          <a:p>
            <a:pPr lvl="1"/>
            <a:r>
              <a:rPr lang="en-US" dirty="0" smtClean="0"/>
              <a:t>How will you give leadership?</a:t>
            </a:r>
          </a:p>
          <a:p>
            <a:pPr lvl="1"/>
            <a:r>
              <a:rPr lang="en-US" dirty="0" smtClean="0"/>
              <a:t>What logistics and safety measures are needed?</a:t>
            </a:r>
          </a:p>
          <a:p>
            <a:pPr lvl="1"/>
            <a:r>
              <a:rPr lang="en-US" dirty="0" smtClean="0"/>
              <a:t>What are your contingency plans for things like bad weather?</a:t>
            </a:r>
          </a:p>
          <a:p>
            <a:pPr lvl="1"/>
            <a:r>
              <a:rPr lang="en-US" dirty="0" smtClean="0"/>
              <a:t>What comments did you receive from your Project Coach?</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31</a:t>
            </a:fld>
            <a:endParaRPr lang="en-US"/>
          </a:p>
        </p:txBody>
      </p:sp>
    </p:spTree>
    <p:extLst>
      <p:ext uri="{BB962C8B-B14F-4D97-AF65-F5344CB8AC3E}">
        <p14:creationId xmlns:p14="http://schemas.microsoft.com/office/powerpoint/2010/main" val="2851235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 Plan: Working with your Project Coach</a:t>
            </a:r>
            <a:endParaRPr lang="en-US" dirty="0"/>
          </a:p>
        </p:txBody>
      </p:sp>
      <p:sp>
        <p:nvSpPr>
          <p:cNvPr id="3" name="Content Placeholder 2"/>
          <p:cNvSpPr>
            <a:spLocks noGrp="1"/>
          </p:cNvSpPr>
          <p:nvPr>
            <p:ph idx="1"/>
          </p:nvPr>
        </p:nvSpPr>
        <p:spPr/>
        <p:txBody>
          <a:bodyPr/>
          <a:lstStyle/>
          <a:p>
            <a:pPr marL="0" indent="0">
              <a:buNone/>
            </a:pPr>
            <a:r>
              <a:rPr lang="en-US" dirty="0" smtClean="0"/>
              <a:t>The Eagle Project </a:t>
            </a:r>
            <a:r>
              <a:rPr lang="en-US" dirty="0"/>
              <a:t>C</a:t>
            </a:r>
            <a:r>
              <a:rPr lang="en-US" dirty="0" smtClean="0"/>
              <a:t>oach is the subject matter expert on the Service Project, and can be a huge help:</a:t>
            </a:r>
          </a:p>
          <a:p>
            <a:pPr marL="457200" indent="-457200">
              <a:buFont typeface="+mj-lt"/>
              <a:buAutoNum type="arabicPeriod"/>
            </a:pPr>
            <a:r>
              <a:rPr lang="en-US" dirty="0" smtClean="0"/>
              <a:t>Meet with your coach after the project proposal has been approved but before work begins</a:t>
            </a:r>
          </a:p>
          <a:p>
            <a:pPr marL="457200" indent="-457200">
              <a:buFont typeface="+mj-lt"/>
              <a:buAutoNum type="arabicPeriod"/>
            </a:pPr>
            <a:r>
              <a:rPr lang="en-US" dirty="0" smtClean="0"/>
              <a:t>Explain to your coach how you will plan the project</a:t>
            </a:r>
          </a:p>
          <a:p>
            <a:pPr marL="457200" indent="-457200">
              <a:buFont typeface="+mj-lt"/>
              <a:buAutoNum type="arabicPeriod"/>
            </a:pPr>
            <a:r>
              <a:rPr lang="en-US" dirty="0" smtClean="0"/>
              <a:t>Review health &amp; safety issues</a:t>
            </a:r>
          </a:p>
          <a:p>
            <a:pPr marL="457200" indent="-457200">
              <a:buFont typeface="+mj-lt"/>
              <a:buAutoNum type="arabicPeriod"/>
            </a:pPr>
            <a:r>
              <a:rPr lang="en-US" dirty="0" smtClean="0"/>
              <a:t>Prepare a detailed plan and discuss with your coach;  address any weaknesses in the plan before starting work</a:t>
            </a:r>
          </a:p>
          <a:p>
            <a:pPr marL="457200" indent="-457200">
              <a:buFont typeface="+mj-lt"/>
              <a:buAutoNum type="arabicPeriod"/>
            </a:pPr>
            <a:r>
              <a:rPr lang="en-US" dirty="0" smtClean="0"/>
              <a:t>After working out details with your coach, share your project plan with your beneficiary</a:t>
            </a:r>
          </a:p>
          <a:p>
            <a:pPr marL="457200" indent="-457200">
              <a:buFont typeface="+mj-lt"/>
              <a:buAutoNum type="arabicPeriod"/>
            </a:pPr>
            <a:r>
              <a:rPr lang="en-US" dirty="0" smtClean="0">
                <a:solidFill>
                  <a:srgbClr val="FF0000"/>
                </a:solidFill>
              </a:rPr>
              <a:t>Keep your coach involved during your project</a:t>
            </a:r>
          </a:p>
        </p:txBody>
      </p:sp>
      <p:sp>
        <p:nvSpPr>
          <p:cNvPr id="4" name="Slide Number Placeholder 3"/>
          <p:cNvSpPr>
            <a:spLocks noGrp="1"/>
          </p:cNvSpPr>
          <p:nvPr>
            <p:ph type="sldNum" sz="quarter" idx="10"/>
          </p:nvPr>
        </p:nvSpPr>
        <p:spPr/>
        <p:txBody>
          <a:bodyPr/>
          <a:lstStyle/>
          <a:p>
            <a:fld id="{BC9634B9-7BD9-411D-AFE5-52488EC2298E}" type="slidenum">
              <a:rPr lang="en-US" smtClean="0"/>
              <a:pPr/>
              <a:t>32</a:t>
            </a:fld>
            <a:endParaRPr lang="en-US"/>
          </a:p>
        </p:txBody>
      </p:sp>
    </p:spTree>
    <p:extLst>
      <p:ext uri="{BB962C8B-B14F-4D97-AF65-F5344CB8AC3E}">
        <p14:creationId xmlns:p14="http://schemas.microsoft.com/office/powerpoint/2010/main" val="4014759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Prepared ! </a:t>
            </a:r>
            <a:br>
              <a:rPr lang="en-US" dirty="0" smtClean="0"/>
            </a:br>
            <a:r>
              <a:rPr lang="en-US" dirty="0" smtClean="0"/>
              <a:t>Good Planning is Key</a:t>
            </a:r>
            <a:endParaRPr lang="en-US" dirty="0"/>
          </a:p>
        </p:txBody>
      </p:sp>
      <p:sp>
        <p:nvSpPr>
          <p:cNvPr id="3" name="Content Placeholder 2"/>
          <p:cNvSpPr>
            <a:spLocks noGrp="1"/>
          </p:cNvSpPr>
          <p:nvPr>
            <p:ph idx="1"/>
          </p:nvPr>
        </p:nvSpPr>
        <p:spPr/>
        <p:txBody>
          <a:bodyPr/>
          <a:lstStyle/>
          <a:p>
            <a:r>
              <a:rPr lang="en-US" sz="2000" b="1" dirty="0">
                <a:solidFill>
                  <a:srgbClr val="FF0000"/>
                </a:solidFill>
              </a:rPr>
              <a:t>Don’t make expensive mistakes!  </a:t>
            </a:r>
            <a:r>
              <a:rPr lang="en-US" sz="2000" dirty="0"/>
              <a:t>Confirm your shopping list with your project coach BEFORE you purchase anything to make sure you are buying the correct materials in correct </a:t>
            </a:r>
            <a:r>
              <a:rPr lang="en-US" sz="2000" dirty="0" smtClean="0"/>
              <a:t>amounts</a:t>
            </a:r>
            <a:endParaRPr lang="en-US" sz="2000" dirty="0"/>
          </a:p>
          <a:p>
            <a:r>
              <a:rPr lang="en-US" sz="2000" dirty="0" smtClean="0"/>
              <a:t>A </a:t>
            </a:r>
            <a:r>
              <a:rPr lang="en-US" sz="2000" dirty="0"/>
              <a:t>detailed </a:t>
            </a:r>
            <a:r>
              <a:rPr lang="en-US" sz="2000" dirty="0" smtClean="0"/>
              <a:t>drawing/plan can be a tremendous help:</a:t>
            </a:r>
          </a:p>
          <a:p>
            <a:pPr lvl="1"/>
            <a:r>
              <a:rPr lang="en-US" sz="1600" dirty="0"/>
              <a:t>Clearly show parts, materials, and dimensions for </a:t>
            </a:r>
            <a:r>
              <a:rPr lang="en-US" sz="1600" dirty="0" smtClean="0"/>
              <a:t>a well-organized “parts </a:t>
            </a:r>
            <a:r>
              <a:rPr lang="en-US" sz="1600" dirty="0"/>
              <a:t>cutting” </a:t>
            </a:r>
            <a:r>
              <a:rPr lang="en-US" sz="1600" dirty="0" smtClean="0"/>
              <a:t>session - remember to “measure twice and cut once”</a:t>
            </a:r>
          </a:p>
          <a:p>
            <a:pPr lvl="1"/>
            <a:r>
              <a:rPr lang="en-US" sz="1600" dirty="0"/>
              <a:t>Clearly </a:t>
            </a:r>
            <a:r>
              <a:rPr lang="en-US" sz="1600" dirty="0" smtClean="0"/>
              <a:t>show/demonstrate the detailed assembly </a:t>
            </a:r>
            <a:r>
              <a:rPr lang="en-US" sz="1600" dirty="0"/>
              <a:t>process so that Scouts can </a:t>
            </a:r>
            <a:r>
              <a:rPr lang="en-US" sz="1600" dirty="0" smtClean="0"/>
              <a:t>successfully assemble </a:t>
            </a:r>
            <a:r>
              <a:rPr lang="en-US" sz="1600" dirty="0"/>
              <a:t>the project with minimal direction</a:t>
            </a:r>
          </a:p>
          <a:p>
            <a:pPr marL="457200"/>
            <a:r>
              <a:rPr lang="en-US" sz="2000" dirty="0" smtClean="0"/>
              <a:t>Before announcing workdays, confirm your plans with the Troop to avoid event conflicts and provide the following information:</a:t>
            </a:r>
          </a:p>
          <a:p>
            <a:pPr lvl="1"/>
            <a:r>
              <a:rPr lang="en-US" sz="1600" dirty="0" smtClean="0"/>
              <a:t>How </a:t>
            </a:r>
            <a:r>
              <a:rPr lang="en-US" sz="1600" dirty="0"/>
              <a:t>many people </a:t>
            </a:r>
            <a:r>
              <a:rPr lang="en-US" sz="1600" dirty="0" smtClean="0"/>
              <a:t>do you need? </a:t>
            </a:r>
          </a:p>
          <a:p>
            <a:pPr lvl="1"/>
            <a:r>
              <a:rPr lang="en-US" sz="1600" dirty="0" smtClean="0"/>
              <a:t>What </a:t>
            </a:r>
            <a:r>
              <a:rPr lang="en-US" sz="1600" dirty="0"/>
              <a:t>skills are </a:t>
            </a:r>
            <a:r>
              <a:rPr lang="en-US" sz="1600" dirty="0" smtClean="0"/>
              <a:t>required?</a:t>
            </a:r>
          </a:p>
          <a:p>
            <a:pPr lvl="1"/>
            <a:r>
              <a:rPr lang="en-US" sz="1600" dirty="0" smtClean="0"/>
              <a:t>How will you divide up the work?</a:t>
            </a:r>
          </a:p>
          <a:p>
            <a:pPr lvl="1"/>
            <a:r>
              <a:rPr lang="en-US" sz="1600" dirty="0" smtClean="0"/>
              <a:t>What is your safety plan?</a:t>
            </a:r>
            <a:endParaRPr lang="en-US" sz="1600"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33</a:t>
            </a:fld>
            <a:endParaRPr lang="en-US"/>
          </a:p>
        </p:txBody>
      </p:sp>
    </p:spTree>
    <p:extLst>
      <p:ext uri="{BB962C8B-B14F-4D97-AF65-F5344CB8AC3E}">
        <p14:creationId xmlns:p14="http://schemas.microsoft.com/office/powerpoint/2010/main" val="1233996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a:t>
            </a:r>
            <a:r>
              <a:rPr lang="en-US" dirty="0"/>
              <a:t>Scout Service Project </a:t>
            </a:r>
            <a:r>
              <a:rPr lang="en-US" dirty="0" smtClean="0"/>
              <a:t>Steps: Carry Out Your Project</a:t>
            </a:r>
            <a:endParaRPr lang="en-US" dirty="0"/>
          </a:p>
        </p:txBody>
      </p:sp>
      <p:sp>
        <p:nvSpPr>
          <p:cNvPr id="3" name="Content Placeholder 2"/>
          <p:cNvSpPr>
            <a:spLocks noGrp="1"/>
          </p:cNvSpPr>
          <p:nvPr>
            <p:ph idx="1"/>
          </p:nvPr>
        </p:nvSpPr>
        <p:spPr/>
        <p:txBody>
          <a:bodyPr/>
          <a:lstStyle/>
          <a:p>
            <a:pPr marL="514350" indent="-457200">
              <a:buFont typeface="+mj-lt"/>
              <a:buAutoNum type="alphaUcPeriod" startAt="5"/>
            </a:pPr>
            <a:r>
              <a:rPr lang="en-US" sz="2000" dirty="0" smtClean="0"/>
              <a:t>Schedule your workdays and carry out your project</a:t>
            </a:r>
          </a:p>
          <a:p>
            <a:pPr marL="800100" lvl="1"/>
            <a:r>
              <a:rPr lang="en-US" sz="1800" dirty="0" smtClean="0"/>
              <a:t>The </a:t>
            </a:r>
            <a:r>
              <a:rPr lang="en-US" sz="1800" dirty="0"/>
              <a:t>key is providing </a:t>
            </a:r>
            <a:r>
              <a:rPr lang="en-US" sz="1800" b="1" dirty="0">
                <a:solidFill>
                  <a:srgbClr val="FF0000"/>
                </a:solidFill>
              </a:rPr>
              <a:t>LEADERSHIP</a:t>
            </a:r>
            <a:r>
              <a:rPr lang="en-US" sz="1800" dirty="0"/>
              <a:t> throughout your </a:t>
            </a:r>
            <a:r>
              <a:rPr lang="en-US" sz="1800" dirty="0" smtClean="0"/>
              <a:t>project</a:t>
            </a:r>
            <a:r>
              <a:rPr lang="en-US" sz="1800" dirty="0"/>
              <a:t>, from </a:t>
            </a:r>
            <a:r>
              <a:rPr lang="en-US" sz="1800" dirty="0" smtClean="0"/>
              <a:t>planning/fundraising </a:t>
            </a:r>
            <a:r>
              <a:rPr lang="en-US" sz="1800" dirty="0"/>
              <a:t>all the way through the actual </a:t>
            </a:r>
            <a:r>
              <a:rPr lang="en-US" sz="1800" dirty="0" smtClean="0"/>
              <a:t>work</a:t>
            </a:r>
            <a:endParaRPr lang="en-US" sz="1800" dirty="0"/>
          </a:p>
          <a:p>
            <a:pPr marL="800100" lvl="1"/>
            <a:r>
              <a:rPr lang="en-US" sz="1800" dirty="0"/>
              <a:t>On your work day, YOU should </a:t>
            </a:r>
            <a:r>
              <a:rPr lang="en-US" sz="1800" dirty="0" smtClean="0"/>
              <a:t>ONLY direct </a:t>
            </a:r>
            <a:r>
              <a:rPr lang="en-US" sz="1800" dirty="0"/>
              <a:t>the process and NOT do any actual work – the point is to show </a:t>
            </a:r>
            <a:r>
              <a:rPr lang="en-US" sz="1800" b="1" dirty="0">
                <a:solidFill>
                  <a:srgbClr val="FF0000"/>
                </a:solidFill>
              </a:rPr>
              <a:t>LEADERSHIP</a:t>
            </a:r>
            <a:r>
              <a:rPr lang="en-US" sz="1800" dirty="0"/>
              <a:t> </a:t>
            </a:r>
          </a:p>
          <a:p>
            <a:pPr marL="1200150" lvl="2"/>
            <a:r>
              <a:rPr lang="en-US" dirty="0"/>
              <a:t>Think about who may show up and what tasks they can work on safely and </a:t>
            </a:r>
            <a:r>
              <a:rPr lang="en-US" dirty="0" smtClean="0"/>
              <a:t>efficiently – people have different skills and abilities</a:t>
            </a:r>
          </a:p>
          <a:p>
            <a:pPr marL="1200150" lvl="2"/>
            <a:r>
              <a:rPr lang="en-US" dirty="0" smtClean="0"/>
              <a:t>How will you keep everyone busy and productive?</a:t>
            </a:r>
            <a:endParaRPr lang="en-US" dirty="0"/>
          </a:p>
          <a:p>
            <a:pPr marL="800100" lvl="1"/>
            <a:r>
              <a:rPr lang="en-US" sz="1800" dirty="0"/>
              <a:t>You must provide safety training and all </a:t>
            </a:r>
            <a:r>
              <a:rPr lang="en-US" sz="1800" dirty="0" smtClean="0"/>
              <a:t>supervision</a:t>
            </a:r>
          </a:p>
          <a:p>
            <a:pPr marL="800100" lvl="1"/>
            <a:r>
              <a:rPr lang="en-US" sz="1800" dirty="0" smtClean="0">
                <a:solidFill>
                  <a:srgbClr val="FF0000"/>
                </a:solidFill>
              </a:rPr>
              <a:t>Give a safety briefing to all participants </a:t>
            </a:r>
            <a:r>
              <a:rPr lang="en-US" sz="1800" u="sng" dirty="0" smtClean="0">
                <a:solidFill>
                  <a:srgbClr val="FF0000"/>
                </a:solidFill>
              </a:rPr>
              <a:t>before</a:t>
            </a:r>
            <a:r>
              <a:rPr lang="en-US" sz="1800" dirty="0" smtClean="0">
                <a:solidFill>
                  <a:srgbClr val="FF0000"/>
                </a:solidFill>
              </a:rPr>
              <a:t> any work begins</a:t>
            </a:r>
          </a:p>
          <a:p>
            <a:pPr marL="1200150" lvl="2"/>
            <a:r>
              <a:rPr lang="en-US" dirty="0" smtClean="0"/>
              <a:t>Where is the first aid kit, who is CPR certified, who can call 911, where are the emergency exits, what are the safety precautions for tools you will be using, where are protective devices (ear plugs, dust masks, safety glasses, fire extinguisher)?</a:t>
            </a:r>
          </a:p>
        </p:txBody>
      </p:sp>
      <p:sp>
        <p:nvSpPr>
          <p:cNvPr id="4" name="Slide Number Placeholder 3"/>
          <p:cNvSpPr>
            <a:spLocks noGrp="1"/>
          </p:cNvSpPr>
          <p:nvPr>
            <p:ph type="sldNum" sz="quarter" idx="10"/>
          </p:nvPr>
        </p:nvSpPr>
        <p:spPr/>
        <p:txBody>
          <a:bodyPr/>
          <a:lstStyle/>
          <a:p>
            <a:fld id="{BC9634B9-7BD9-411D-AFE5-52488EC2298E}" type="slidenum">
              <a:rPr lang="en-US" smtClean="0"/>
              <a:pPr/>
              <a:t>34</a:t>
            </a:fld>
            <a:endParaRPr lang="en-US"/>
          </a:p>
        </p:txBody>
      </p:sp>
    </p:spTree>
    <p:extLst>
      <p:ext uri="{BB962C8B-B14F-4D97-AF65-F5344CB8AC3E}">
        <p14:creationId xmlns:p14="http://schemas.microsoft.com/office/powerpoint/2010/main" val="1641114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a:t>
            </a:r>
            <a:r>
              <a:rPr lang="en-US" dirty="0"/>
              <a:t>Scout Service Project </a:t>
            </a:r>
            <a:r>
              <a:rPr lang="en-US" dirty="0" smtClean="0"/>
              <a:t>Steps: Write the Project Report</a:t>
            </a:r>
            <a:endParaRPr lang="en-US" dirty="0"/>
          </a:p>
        </p:txBody>
      </p:sp>
      <p:sp>
        <p:nvSpPr>
          <p:cNvPr id="3" name="Content Placeholder 2"/>
          <p:cNvSpPr>
            <a:spLocks noGrp="1"/>
          </p:cNvSpPr>
          <p:nvPr>
            <p:ph idx="1"/>
          </p:nvPr>
        </p:nvSpPr>
        <p:spPr/>
        <p:txBody>
          <a:bodyPr/>
          <a:lstStyle/>
          <a:p>
            <a:pPr marL="514350" indent="-457200">
              <a:buFont typeface="+mj-lt"/>
              <a:buAutoNum type="alphaUcPeriod" startAt="6"/>
            </a:pPr>
            <a:r>
              <a:rPr lang="en-US" dirty="0" smtClean="0"/>
              <a:t>After you complete your project, write the Project Report:</a:t>
            </a:r>
          </a:p>
          <a:p>
            <a:pPr lvl="1"/>
            <a:r>
              <a:rPr lang="en-US" dirty="0" smtClean="0"/>
              <a:t>Project description</a:t>
            </a:r>
            <a:endParaRPr lang="en-US" dirty="0"/>
          </a:p>
          <a:p>
            <a:pPr lvl="1"/>
            <a:r>
              <a:rPr lang="en-US" dirty="0" smtClean="0"/>
              <a:t>Observations – what went well?  What didn’t?</a:t>
            </a:r>
            <a:endParaRPr lang="en-US" dirty="0"/>
          </a:p>
          <a:p>
            <a:pPr lvl="1"/>
            <a:r>
              <a:rPr lang="en-US" dirty="0"/>
              <a:t>What </a:t>
            </a:r>
            <a:r>
              <a:rPr lang="en-US" dirty="0" smtClean="0"/>
              <a:t>changes did you have to make?</a:t>
            </a:r>
            <a:endParaRPr lang="en-US" dirty="0"/>
          </a:p>
          <a:p>
            <a:pPr lvl="1"/>
            <a:r>
              <a:rPr lang="en-US" dirty="0"/>
              <a:t>How did you give leadership?</a:t>
            </a:r>
          </a:p>
          <a:p>
            <a:pPr lvl="1"/>
            <a:r>
              <a:rPr lang="en-US" dirty="0" smtClean="0"/>
              <a:t>What </a:t>
            </a:r>
            <a:r>
              <a:rPr lang="en-US" dirty="0"/>
              <a:t>work processes will be used?</a:t>
            </a:r>
          </a:p>
          <a:p>
            <a:pPr lvl="1"/>
            <a:r>
              <a:rPr lang="en-US" dirty="0" smtClean="0"/>
              <a:t>Were there any issues with materials</a:t>
            </a:r>
            <a:r>
              <a:rPr lang="en-US" dirty="0"/>
              <a:t>, supplies, </a:t>
            </a:r>
            <a:r>
              <a:rPr lang="en-US" dirty="0" smtClean="0"/>
              <a:t>or tools?</a:t>
            </a:r>
            <a:endParaRPr lang="en-US" dirty="0"/>
          </a:p>
          <a:p>
            <a:pPr lvl="1"/>
            <a:r>
              <a:rPr lang="en-US" dirty="0" smtClean="0"/>
              <a:t>How many volunteers helped and how long did they work?</a:t>
            </a:r>
            <a:endParaRPr lang="en-US" dirty="0"/>
          </a:p>
          <a:p>
            <a:pPr lvl="1"/>
            <a:r>
              <a:rPr lang="en-US" dirty="0" smtClean="0"/>
              <a:t>How did your funding work out?</a:t>
            </a:r>
          </a:p>
          <a:p>
            <a:pPr lvl="1"/>
            <a:r>
              <a:rPr lang="en-US" dirty="0" smtClean="0"/>
              <a:t>Attach photos and other documentation</a:t>
            </a:r>
          </a:p>
          <a:p>
            <a:pPr lvl="1"/>
            <a:r>
              <a:rPr lang="en-US" dirty="0" smtClean="0"/>
              <a:t>Authorized signatures – Scout, Beneficiary, Unit leader</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35</a:t>
            </a:fld>
            <a:endParaRPr lang="en-US"/>
          </a:p>
        </p:txBody>
      </p:sp>
    </p:spTree>
    <p:extLst>
      <p:ext uri="{BB962C8B-B14F-4D97-AF65-F5344CB8AC3E}">
        <p14:creationId xmlns:p14="http://schemas.microsoft.com/office/powerpoint/2010/main" val="452361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98" y="1650331"/>
            <a:ext cx="5455899" cy="2110257"/>
          </a:xfrm>
        </p:spPr>
        <p:txBody>
          <a:bodyPr/>
          <a:lstStyle/>
          <a:p>
            <a:r>
              <a:rPr lang="en-US" dirty="0" smtClean="0"/>
              <a:t>Eagle Requirements 6 and 7</a:t>
            </a:r>
            <a:endParaRPr lang="en-US" dirty="0"/>
          </a:p>
        </p:txBody>
      </p:sp>
      <p:sp>
        <p:nvSpPr>
          <p:cNvPr id="3" name="Slide Number Placeholder 2"/>
          <p:cNvSpPr>
            <a:spLocks noGrp="1"/>
          </p:cNvSpPr>
          <p:nvPr>
            <p:ph type="sldNum" sz="quarter" idx="10"/>
          </p:nvPr>
        </p:nvSpPr>
        <p:spPr/>
        <p:txBody>
          <a:bodyPr/>
          <a:lstStyle/>
          <a:p>
            <a:fld id="{9265BE32-800E-4065-86A2-69364883613A}" type="slidenum">
              <a:rPr lang="en-US" smtClean="0"/>
              <a:pPr/>
              <a:t>36</a:t>
            </a:fld>
            <a:endParaRPr lang="en-US"/>
          </a:p>
        </p:txBody>
      </p:sp>
    </p:spTree>
    <p:extLst>
      <p:ext uri="{BB962C8B-B14F-4D97-AF65-F5344CB8AC3E}">
        <p14:creationId xmlns:p14="http://schemas.microsoft.com/office/powerpoint/2010/main" val="2869418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0000">
            <a:off x="322037" y="1567676"/>
            <a:ext cx="3547599" cy="459101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The Eagle Application</a:t>
            </a:r>
          </a:p>
        </p:txBody>
      </p:sp>
      <p:sp>
        <p:nvSpPr>
          <p:cNvPr id="3" name="Content Placeholder 2"/>
          <p:cNvSpPr>
            <a:spLocks noGrp="1"/>
          </p:cNvSpPr>
          <p:nvPr>
            <p:ph idx="1"/>
          </p:nvPr>
        </p:nvSpPr>
        <p:spPr>
          <a:xfrm>
            <a:off x="3919728" y="1600200"/>
            <a:ext cx="4767072" cy="4525963"/>
          </a:xfrm>
        </p:spPr>
        <p:txBody>
          <a:bodyPr/>
          <a:lstStyle/>
          <a:p>
            <a:r>
              <a:rPr lang="en-US" dirty="0">
                <a:latin typeface="Helvetica" panose="020B0604020202020204" pitchFamily="34" charset="0"/>
                <a:cs typeface="Helvetica" panose="020B0604020202020204" pitchFamily="34" charset="0"/>
              </a:rPr>
              <a:t>All </a:t>
            </a:r>
            <a:r>
              <a:rPr lang="en-US" dirty="0" smtClean="0">
                <a:latin typeface="Helvetica" panose="020B0604020202020204" pitchFamily="34" charset="0"/>
                <a:cs typeface="Helvetica" panose="020B0604020202020204" pitchFamily="34" charset="0"/>
              </a:rPr>
              <a:t>but one requirement </a:t>
            </a:r>
            <a:r>
              <a:rPr lang="en-US" dirty="0">
                <a:latin typeface="Helvetica" panose="020B0604020202020204" pitchFamily="34" charset="0"/>
                <a:cs typeface="Helvetica" panose="020B0604020202020204" pitchFamily="34" charset="0"/>
              </a:rPr>
              <a:t>on the Eagle Scout Rank Application must be completed </a:t>
            </a:r>
            <a:r>
              <a:rPr lang="en-US" dirty="0" smtClean="0">
                <a:latin typeface="Helvetica" panose="020B0604020202020204" pitchFamily="34" charset="0"/>
                <a:cs typeface="Helvetica" panose="020B0604020202020204" pitchFamily="34" charset="0"/>
              </a:rPr>
              <a:t>BEFORE the </a:t>
            </a:r>
            <a:r>
              <a:rPr lang="en-US" dirty="0">
                <a:latin typeface="Helvetica" panose="020B0604020202020204" pitchFamily="34" charset="0"/>
                <a:cs typeface="Helvetica" panose="020B0604020202020204" pitchFamily="34" charset="0"/>
              </a:rPr>
              <a:t>18th </a:t>
            </a:r>
            <a:r>
              <a:rPr lang="en-US" dirty="0" smtClean="0">
                <a:latin typeface="Helvetica" panose="020B0604020202020204" pitchFamily="34" charset="0"/>
                <a:cs typeface="Helvetica" panose="020B0604020202020204" pitchFamily="34" charset="0"/>
              </a:rPr>
              <a:t>birthday  </a:t>
            </a:r>
            <a:endParaRPr lang="en-US" dirty="0">
              <a:latin typeface="Helvetica" panose="020B0604020202020204" pitchFamily="34" charset="0"/>
              <a:cs typeface="Helvetica" panose="020B0604020202020204" pitchFamily="34" charset="0"/>
            </a:endParaRPr>
          </a:p>
          <a:p>
            <a:r>
              <a:rPr lang="en-US" dirty="0" smtClean="0">
                <a:solidFill>
                  <a:srgbClr val="FF0000"/>
                </a:solidFill>
                <a:latin typeface="Helvetica" panose="020B0604020202020204" pitchFamily="34" charset="0"/>
                <a:cs typeface="Helvetica" panose="020B0604020202020204" pitchFamily="34" charset="0"/>
              </a:rPr>
              <a:t>The only requirement allowed after age 18 is the Eagle Scout Board of Review (BOR)</a:t>
            </a:r>
          </a:p>
          <a:p>
            <a:r>
              <a:rPr lang="en-US" dirty="0" err="1" smtClean="0">
                <a:latin typeface="Helvetica" panose="020B0604020202020204" pitchFamily="34" charset="0"/>
                <a:cs typeface="Helvetica" panose="020B0604020202020204" pitchFamily="34" charset="0"/>
              </a:rPr>
              <a:t>Reqt</a:t>
            </a:r>
            <a:r>
              <a:rPr lang="en-US" dirty="0" smtClean="0">
                <a:latin typeface="Helvetica" panose="020B0604020202020204" pitchFamily="34" charset="0"/>
                <a:cs typeface="Helvetica" panose="020B0604020202020204" pitchFamily="34" charset="0"/>
              </a:rPr>
              <a:t> 6: You must write a separate Life Purpose Paper</a:t>
            </a:r>
          </a:p>
          <a:p>
            <a:r>
              <a:rPr lang="en-US" dirty="0" err="1" smtClean="0">
                <a:latin typeface="Helvetica" panose="020B0604020202020204" pitchFamily="34" charset="0"/>
                <a:cs typeface="Helvetica" panose="020B0604020202020204" pitchFamily="34" charset="0"/>
              </a:rPr>
              <a:t>Reqt</a:t>
            </a:r>
            <a:r>
              <a:rPr lang="en-US" dirty="0" smtClean="0">
                <a:latin typeface="Helvetica" panose="020B0604020202020204" pitchFamily="34" charset="0"/>
                <a:cs typeface="Helvetica" panose="020B0604020202020204" pitchFamily="34" charset="0"/>
              </a:rPr>
              <a:t> 2: You will need 5 to 6 recommendations for your BOR</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37</a:t>
            </a:fld>
            <a:endParaRPr lang="en-US"/>
          </a:p>
        </p:txBody>
      </p:sp>
    </p:spTree>
    <p:extLst>
      <p:ext uri="{BB962C8B-B14F-4D97-AF65-F5344CB8AC3E}">
        <p14:creationId xmlns:p14="http://schemas.microsoft.com/office/powerpoint/2010/main" val="1386640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Eagle </a:t>
            </a:r>
            <a:r>
              <a:rPr lang="en-US" dirty="0" smtClean="0"/>
              <a:t>Application:</a:t>
            </a:r>
            <a:br>
              <a:rPr lang="en-US" dirty="0" smtClean="0"/>
            </a:br>
            <a:r>
              <a:rPr lang="en-US" dirty="0" smtClean="0"/>
              <a:t>The Life Purpose Paper</a:t>
            </a:r>
            <a:endParaRPr lang="en-US" dirty="0"/>
          </a:p>
        </p:txBody>
      </p:sp>
      <p:sp>
        <p:nvSpPr>
          <p:cNvPr id="3" name="Content Placeholder 2"/>
          <p:cNvSpPr>
            <a:spLocks noGrp="1"/>
          </p:cNvSpPr>
          <p:nvPr>
            <p:ph idx="1"/>
          </p:nvPr>
        </p:nvSpPr>
        <p:spPr/>
        <p:txBody>
          <a:bodyPr/>
          <a:lstStyle/>
          <a:p>
            <a:r>
              <a:rPr lang="en-US" dirty="0" smtClean="0"/>
              <a:t>The Life Purpose Paper requirement:</a:t>
            </a:r>
          </a:p>
          <a:p>
            <a:pPr lvl="1"/>
            <a:r>
              <a:rPr lang="en-US" dirty="0"/>
              <a:t>In preparation for your board of review, prepare and attach to your Eagle Scout Rank Application a statement of your ambitions and life purpose and a </a:t>
            </a:r>
            <a:r>
              <a:rPr lang="en-US" dirty="0" smtClean="0"/>
              <a:t>listing of </a:t>
            </a:r>
            <a:r>
              <a:rPr lang="en-US" dirty="0"/>
              <a:t>positions held in your religious institution, school, camp, community, or other organizations, during which you demonstrated leadership skills. Include honors </a:t>
            </a:r>
            <a:r>
              <a:rPr lang="en-US" dirty="0" smtClean="0"/>
              <a:t>and awards </a:t>
            </a:r>
            <a:r>
              <a:rPr lang="en-US" dirty="0"/>
              <a:t>received during this service</a:t>
            </a:r>
            <a:r>
              <a:rPr lang="en-US" dirty="0" smtClean="0"/>
              <a:t>.</a:t>
            </a:r>
          </a:p>
          <a:p>
            <a:endParaRPr lang="en-US" sz="1200" dirty="0" smtClean="0"/>
          </a:p>
          <a:p>
            <a:r>
              <a:rPr lang="en-US" dirty="0" smtClean="0"/>
              <a:t>This will be read by several people who don’t know you at all:</a:t>
            </a:r>
          </a:p>
          <a:p>
            <a:pPr lvl="1"/>
            <a:r>
              <a:rPr lang="en-US" sz="1800" dirty="0" smtClean="0"/>
              <a:t>Think </a:t>
            </a:r>
            <a:r>
              <a:rPr lang="en-US" sz="1800" u="sng" dirty="0" smtClean="0"/>
              <a:t>carefully</a:t>
            </a:r>
            <a:r>
              <a:rPr lang="en-US" sz="1800" dirty="0" smtClean="0"/>
              <a:t> about how to present yourself to give a good impression</a:t>
            </a:r>
          </a:p>
          <a:p>
            <a:pPr lvl="1"/>
            <a:r>
              <a:rPr lang="en-US" sz="1800" dirty="0"/>
              <a:t>Keep the Scout Oath and Law in </a:t>
            </a:r>
            <a:r>
              <a:rPr lang="en-US" sz="1800" dirty="0" smtClean="0"/>
              <a:t>mind as your guide</a:t>
            </a:r>
            <a:endParaRPr lang="en-US" sz="1800" dirty="0"/>
          </a:p>
          <a:p>
            <a:pPr lvl="1"/>
            <a:r>
              <a:rPr lang="en-US" sz="1800" dirty="0" smtClean="0"/>
              <a:t>Think about your future – plus, how do you plan to give back to Scouting per the Eagle Scout charge?</a:t>
            </a:r>
          </a:p>
        </p:txBody>
      </p:sp>
      <p:sp>
        <p:nvSpPr>
          <p:cNvPr id="4" name="Slide Number Placeholder 3"/>
          <p:cNvSpPr>
            <a:spLocks noGrp="1"/>
          </p:cNvSpPr>
          <p:nvPr>
            <p:ph type="sldNum" sz="quarter" idx="10"/>
          </p:nvPr>
        </p:nvSpPr>
        <p:spPr/>
        <p:txBody>
          <a:bodyPr/>
          <a:lstStyle/>
          <a:p>
            <a:fld id="{BC9634B9-7BD9-411D-AFE5-52488EC2298E}" type="slidenum">
              <a:rPr lang="en-US" smtClean="0"/>
              <a:pPr/>
              <a:t>38</a:t>
            </a:fld>
            <a:endParaRPr lang="en-US"/>
          </a:p>
        </p:txBody>
      </p:sp>
    </p:spTree>
    <p:extLst>
      <p:ext uri="{BB962C8B-B14F-4D97-AF65-F5344CB8AC3E}">
        <p14:creationId xmlns:p14="http://schemas.microsoft.com/office/powerpoint/2010/main" val="2951628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Eagle Requirement </a:t>
            </a:r>
            <a:r>
              <a:rPr lang="en-US" dirty="0" smtClean="0"/>
              <a:t>6:</a:t>
            </a:r>
            <a:r>
              <a:rPr lang="en-US" dirty="0"/>
              <a:t/>
            </a:r>
            <a:br>
              <a:rPr lang="en-US" dirty="0"/>
            </a:br>
            <a:r>
              <a:rPr lang="en-US" dirty="0"/>
              <a:t>The Scoutmaster Conference</a:t>
            </a:r>
          </a:p>
        </p:txBody>
      </p:sp>
      <p:sp>
        <p:nvSpPr>
          <p:cNvPr id="3" name="Content Placeholder 2"/>
          <p:cNvSpPr>
            <a:spLocks noGrp="1"/>
          </p:cNvSpPr>
          <p:nvPr>
            <p:ph idx="1"/>
          </p:nvPr>
        </p:nvSpPr>
        <p:spPr>
          <a:xfrm>
            <a:off x="457200" y="1600201"/>
            <a:ext cx="8229600" cy="4054876"/>
          </a:xfrm>
        </p:spPr>
        <p:txBody>
          <a:bodyPr/>
          <a:lstStyle/>
          <a:p>
            <a:r>
              <a:rPr lang="en-US" dirty="0" smtClean="0"/>
              <a:t>The Scoutmaster (or Unit leader) has two main goals for the Scoutmaster Conference:</a:t>
            </a:r>
            <a:endParaRPr lang="en-US" dirty="0"/>
          </a:p>
          <a:p>
            <a:pPr lvl="1"/>
            <a:r>
              <a:rPr lang="en-US" dirty="0" smtClean="0"/>
              <a:t>To review the Scout’s career in Scouts BSA and to get direct feedback on the highlights and lowlights to improve the Unit</a:t>
            </a:r>
          </a:p>
          <a:p>
            <a:pPr lvl="1"/>
            <a:r>
              <a:rPr lang="en-US" dirty="0" smtClean="0"/>
              <a:t>To help the Scout </a:t>
            </a:r>
            <a:r>
              <a:rPr lang="en-US" u="sng" dirty="0" smtClean="0"/>
              <a:t>be prepared</a:t>
            </a:r>
            <a:r>
              <a:rPr lang="en-US" dirty="0" smtClean="0"/>
              <a:t> for the Eagle Board of Review</a:t>
            </a:r>
          </a:p>
          <a:p>
            <a:endParaRPr lang="en-US" sz="800" dirty="0"/>
          </a:p>
          <a:p>
            <a:r>
              <a:rPr lang="en-US" dirty="0" smtClean="0"/>
              <a:t>Note </a:t>
            </a:r>
            <a:r>
              <a:rPr lang="en-US" dirty="0"/>
              <a:t>that </a:t>
            </a:r>
            <a:r>
              <a:rPr lang="en-US" dirty="0" smtClean="0"/>
              <a:t>Scouts </a:t>
            </a:r>
            <a:r>
              <a:rPr lang="en-US" u="sng" dirty="0" smtClean="0"/>
              <a:t>participate</a:t>
            </a:r>
            <a:r>
              <a:rPr lang="en-US" dirty="0" smtClean="0"/>
              <a:t> in the Scoutmaster Conference</a:t>
            </a:r>
          </a:p>
          <a:p>
            <a:pPr lvl="1"/>
            <a:r>
              <a:rPr lang="en-US" dirty="0" smtClean="0"/>
              <a:t>It is </a:t>
            </a:r>
            <a:r>
              <a:rPr lang="en-US" dirty="0"/>
              <a:t>not a “</a:t>
            </a:r>
            <a:r>
              <a:rPr lang="en-US" dirty="0" smtClean="0"/>
              <a:t>test” and there is no pass/fail given</a:t>
            </a:r>
          </a:p>
          <a:p>
            <a:endParaRPr lang="en-US" sz="800" dirty="0" smtClean="0"/>
          </a:p>
          <a:p>
            <a:r>
              <a:rPr lang="en-US" dirty="0" smtClean="0"/>
              <a:t>The </a:t>
            </a:r>
            <a:r>
              <a:rPr lang="en-US" dirty="0"/>
              <a:t>Scoutmaster </a:t>
            </a:r>
            <a:r>
              <a:rPr lang="en-US" dirty="0" smtClean="0"/>
              <a:t>Conference </a:t>
            </a:r>
            <a:r>
              <a:rPr lang="en-US" dirty="0"/>
              <a:t>does </a:t>
            </a:r>
            <a:r>
              <a:rPr lang="en-US" dirty="0" smtClean="0"/>
              <a:t>NOT have </a:t>
            </a:r>
            <a:r>
              <a:rPr lang="en-US" dirty="0"/>
              <a:t>to be the final step before the </a:t>
            </a:r>
            <a:r>
              <a:rPr lang="en-US" dirty="0" smtClean="0"/>
              <a:t>Board </a:t>
            </a:r>
            <a:r>
              <a:rPr lang="en-US" dirty="0"/>
              <a:t>of </a:t>
            </a:r>
            <a:r>
              <a:rPr lang="en-US" dirty="0" smtClean="0"/>
              <a:t>Review  </a:t>
            </a:r>
          </a:p>
          <a:p>
            <a:pPr lvl="1"/>
            <a:r>
              <a:rPr lang="en-US" dirty="0" smtClean="0"/>
              <a:t>Scouts </a:t>
            </a:r>
            <a:r>
              <a:rPr lang="en-US" dirty="0"/>
              <a:t>on a tight schedule to complete everything before age 18 may need to “fit in” the </a:t>
            </a:r>
            <a:r>
              <a:rPr lang="en-US" dirty="0" smtClean="0"/>
              <a:t>Scoutmaster Conference</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39</a:t>
            </a:fld>
            <a:endParaRPr lang="en-US"/>
          </a:p>
        </p:txBody>
      </p:sp>
    </p:spTree>
    <p:extLst>
      <p:ext uri="{BB962C8B-B14F-4D97-AF65-F5344CB8AC3E}">
        <p14:creationId xmlns:p14="http://schemas.microsoft.com/office/powerpoint/2010/main" val="651036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98" y="1650331"/>
            <a:ext cx="5455899" cy="2110257"/>
          </a:xfrm>
        </p:spPr>
        <p:txBody>
          <a:bodyPr/>
          <a:lstStyle/>
          <a:p>
            <a:r>
              <a:rPr lang="en-US" dirty="0" smtClean="0"/>
              <a:t>Troop Roles in Eagle Scout Advancement</a:t>
            </a:r>
            <a:endParaRPr lang="en-US" dirty="0"/>
          </a:p>
        </p:txBody>
      </p:sp>
      <p:sp>
        <p:nvSpPr>
          <p:cNvPr id="3" name="Slide Number Placeholder 2"/>
          <p:cNvSpPr>
            <a:spLocks noGrp="1"/>
          </p:cNvSpPr>
          <p:nvPr>
            <p:ph type="sldNum" sz="quarter" idx="10"/>
          </p:nvPr>
        </p:nvSpPr>
        <p:spPr/>
        <p:txBody>
          <a:bodyPr/>
          <a:lstStyle/>
          <a:p>
            <a:fld id="{9265BE32-800E-4065-86A2-69364883613A}" type="slidenum">
              <a:rPr lang="en-US" smtClean="0"/>
              <a:pPr/>
              <a:t>4</a:t>
            </a:fld>
            <a:endParaRPr lang="en-US"/>
          </a:p>
        </p:txBody>
      </p:sp>
      <p:pic>
        <p:nvPicPr>
          <p:cNvPr id="4" name="Picture 7" descr="troop gateway sig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9243" y="3880466"/>
            <a:ext cx="1183628" cy="55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89243" y="4553616"/>
            <a:ext cx="1137590" cy="461665"/>
          </a:xfrm>
          <a:prstGeom prst="rect">
            <a:avLst/>
          </a:prstGeom>
          <a:solidFill>
            <a:srgbClr val="FFFF99"/>
          </a:solidFill>
          <a:ln w="38100">
            <a:solidFill>
              <a:srgbClr val="FF0000"/>
            </a:solidFill>
          </a:ln>
        </p:spPr>
        <p:txBody>
          <a:bodyPr wrap="square" rtlCol="0">
            <a:spAutoFit/>
          </a:bodyPr>
          <a:lstStyle/>
          <a:p>
            <a:pPr algn="ctr"/>
            <a:r>
              <a:rPr lang="en-US" sz="1200" b="1" dirty="0" smtClean="0">
                <a:solidFill>
                  <a:srgbClr val="FF0000"/>
                </a:solidFill>
                <a:latin typeface="Helvetica" panose="020B0604020202020204" pitchFamily="34" charset="0"/>
                <a:cs typeface="Helvetica" panose="020B0604020202020204" pitchFamily="34" charset="0"/>
              </a:rPr>
              <a:t>Troop 1028/9 Advice</a:t>
            </a:r>
            <a:endParaRPr lang="en-US" sz="1200"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34950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Eagle Rank Application:</a:t>
            </a:r>
            <a:br>
              <a:rPr lang="en-US" dirty="0" smtClean="0"/>
            </a:br>
            <a:r>
              <a:rPr lang="en-US" dirty="0" smtClean="0"/>
              <a:t>BSA </a:t>
            </a:r>
            <a:r>
              <a:rPr lang="en-US" dirty="0"/>
              <a:t>Local Council Verification</a:t>
            </a:r>
          </a:p>
        </p:txBody>
      </p:sp>
      <p:sp>
        <p:nvSpPr>
          <p:cNvPr id="3" name="Content Placeholder 2"/>
          <p:cNvSpPr>
            <a:spLocks noGrp="1"/>
          </p:cNvSpPr>
          <p:nvPr>
            <p:ph idx="1"/>
          </p:nvPr>
        </p:nvSpPr>
        <p:spPr/>
        <p:txBody>
          <a:bodyPr/>
          <a:lstStyle/>
          <a:p>
            <a:r>
              <a:rPr lang="en-US" dirty="0" smtClean="0"/>
              <a:t>Review your Eagle Rank Application at </a:t>
            </a:r>
            <a:r>
              <a:rPr lang="en-US" dirty="0"/>
              <a:t>your Scoutmaster </a:t>
            </a:r>
            <a:r>
              <a:rPr lang="en-US" dirty="0" smtClean="0"/>
              <a:t>Conference, and have your Scoutmaster sign it</a:t>
            </a:r>
          </a:p>
          <a:p>
            <a:endParaRPr lang="en-US" sz="1200" dirty="0" smtClean="0"/>
          </a:p>
          <a:p>
            <a:r>
              <a:rPr lang="en-US" dirty="0" smtClean="0"/>
              <a:t>Contact </a:t>
            </a:r>
            <a:r>
              <a:rPr lang="en-US" dirty="0"/>
              <a:t>the registrar at the </a:t>
            </a:r>
            <a:r>
              <a:rPr lang="en-US" dirty="0" smtClean="0"/>
              <a:t>Waynesboro Service </a:t>
            </a:r>
            <a:r>
              <a:rPr lang="en-US" dirty="0"/>
              <a:t>Center </a:t>
            </a:r>
            <a:r>
              <a:rPr lang="en-US" dirty="0" smtClean="0"/>
              <a:t>to </a:t>
            </a:r>
            <a:r>
              <a:rPr lang="en-US" dirty="0"/>
              <a:t>request </a:t>
            </a:r>
            <a:r>
              <a:rPr lang="en-US" dirty="0" smtClean="0"/>
              <a:t>a meeting time for records verification </a:t>
            </a:r>
            <a:endParaRPr lang="en-US" dirty="0"/>
          </a:p>
          <a:p>
            <a:pPr lvl="1"/>
            <a:r>
              <a:rPr lang="en-US" dirty="0" smtClean="0"/>
              <a:t>If </a:t>
            </a:r>
            <a:r>
              <a:rPr lang="en-US" dirty="0"/>
              <a:t>there is a discrepancy, get it resolved </a:t>
            </a:r>
            <a:r>
              <a:rPr lang="en-US" dirty="0" smtClean="0"/>
              <a:t>quickly</a:t>
            </a:r>
          </a:p>
          <a:p>
            <a:endParaRPr lang="en-US" sz="1200" dirty="0"/>
          </a:p>
          <a:p>
            <a:r>
              <a:rPr lang="en-US" dirty="0" smtClean="0"/>
              <a:t>Don’t take any chances - </a:t>
            </a:r>
            <a:r>
              <a:rPr lang="en-US" b="1" dirty="0" smtClean="0">
                <a:solidFill>
                  <a:srgbClr val="FF0000"/>
                </a:solidFill>
              </a:rPr>
              <a:t>hand </a:t>
            </a:r>
            <a:r>
              <a:rPr lang="en-US" b="1" dirty="0">
                <a:solidFill>
                  <a:srgbClr val="FF0000"/>
                </a:solidFill>
              </a:rPr>
              <a:t>deliver </a:t>
            </a:r>
            <a:r>
              <a:rPr lang="en-US" dirty="0"/>
              <a:t>your application with the original signatures to the Service Center for </a:t>
            </a:r>
            <a:r>
              <a:rPr lang="en-US" dirty="0" smtClean="0"/>
              <a:t>verification</a:t>
            </a:r>
          </a:p>
          <a:p>
            <a:endParaRPr lang="en-US" sz="1200" dirty="0" smtClean="0"/>
          </a:p>
          <a:p>
            <a:r>
              <a:rPr lang="en-US" b="1" dirty="0" smtClean="0">
                <a:solidFill>
                  <a:srgbClr val="FF0000"/>
                </a:solidFill>
              </a:rPr>
              <a:t>Wait for the registrar’s signature – DO NOT LEAVE any of your materials there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40</a:t>
            </a:fld>
            <a:endParaRPr lang="en-US"/>
          </a:p>
        </p:txBody>
      </p:sp>
    </p:spTree>
    <p:extLst>
      <p:ext uri="{BB962C8B-B14F-4D97-AF65-F5344CB8AC3E}">
        <p14:creationId xmlns:p14="http://schemas.microsoft.com/office/powerpoint/2010/main" val="1551935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Eagle Requirement </a:t>
            </a:r>
            <a:r>
              <a:rPr lang="en-US" dirty="0" smtClean="0"/>
              <a:t>7:</a:t>
            </a:r>
            <a:r>
              <a:rPr lang="en-US" dirty="0"/>
              <a:t/>
            </a:r>
            <a:br>
              <a:rPr lang="en-US" dirty="0"/>
            </a:br>
            <a:r>
              <a:rPr lang="en-US" dirty="0"/>
              <a:t>The Eagle Board of Review</a:t>
            </a:r>
          </a:p>
        </p:txBody>
      </p:sp>
      <p:sp>
        <p:nvSpPr>
          <p:cNvPr id="3" name="Content Placeholder 2"/>
          <p:cNvSpPr>
            <a:spLocks noGrp="1"/>
          </p:cNvSpPr>
          <p:nvPr>
            <p:ph idx="1"/>
          </p:nvPr>
        </p:nvSpPr>
        <p:spPr/>
        <p:txBody>
          <a:bodyPr/>
          <a:lstStyle/>
          <a:p>
            <a:r>
              <a:rPr lang="en-US" dirty="0" smtClean="0"/>
              <a:t>The Eagle candidate requests the Eagle Board of Review through his/her Troop Advancement Chair  </a:t>
            </a:r>
          </a:p>
          <a:p>
            <a:r>
              <a:rPr lang="en-US" dirty="0" smtClean="0"/>
              <a:t>The Advancement Chair schedules the BOR with the District representative</a:t>
            </a:r>
            <a:endParaRPr lang="en-US" sz="1600" dirty="0" smtClean="0"/>
          </a:p>
          <a:p>
            <a:r>
              <a:rPr lang="en-US" dirty="0" smtClean="0"/>
              <a:t>The following must be completed and sent to the District representative to schedule an Eagle Board of Review:</a:t>
            </a:r>
          </a:p>
          <a:p>
            <a:pPr marL="857250" lvl="1" indent="-457200">
              <a:buFont typeface="+mj-lt"/>
              <a:buAutoNum type="arabicPeriod"/>
            </a:pPr>
            <a:r>
              <a:rPr lang="en-US" dirty="0" smtClean="0"/>
              <a:t>Eagle Scout Service Project Workbook with ALL required signatures</a:t>
            </a:r>
          </a:p>
          <a:p>
            <a:pPr marL="857250" lvl="1" indent="-457200">
              <a:buFont typeface="+mj-lt"/>
              <a:buAutoNum type="arabicPeriod"/>
            </a:pPr>
            <a:r>
              <a:rPr lang="en-US" dirty="0" smtClean="0"/>
              <a:t>Eagle Rank Application with ALL required signatures</a:t>
            </a:r>
            <a:r>
              <a:rPr lang="en-US" dirty="0"/>
              <a:t> and </a:t>
            </a:r>
            <a:r>
              <a:rPr lang="en-US" dirty="0" smtClean="0"/>
              <a:t> references </a:t>
            </a:r>
          </a:p>
          <a:p>
            <a:pPr marL="857250" lvl="1" indent="-457200">
              <a:buFont typeface="+mj-lt"/>
              <a:buAutoNum type="arabicPeriod"/>
            </a:pPr>
            <a:r>
              <a:rPr lang="en-US" dirty="0" smtClean="0"/>
              <a:t>Life Purpose Paper</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41</a:t>
            </a:fld>
            <a:endParaRPr lang="en-US"/>
          </a:p>
        </p:txBody>
      </p:sp>
    </p:spTree>
    <p:extLst>
      <p:ext uri="{BB962C8B-B14F-4D97-AF65-F5344CB8AC3E}">
        <p14:creationId xmlns:p14="http://schemas.microsoft.com/office/powerpoint/2010/main" val="2517456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for Board of Review</a:t>
            </a:r>
            <a:endParaRPr lang="en-US" dirty="0"/>
          </a:p>
        </p:txBody>
      </p:sp>
      <p:sp>
        <p:nvSpPr>
          <p:cNvPr id="3" name="Content Placeholder 2"/>
          <p:cNvSpPr>
            <a:spLocks noGrp="1"/>
          </p:cNvSpPr>
          <p:nvPr>
            <p:ph idx="1"/>
          </p:nvPr>
        </p:nvSpPr>
        <p:spPr>
          <a:xfrm>
            <a:off x="457200" y="1600200"/>
            <a:ext cx="8229600" cy="3948344"/>
          </a:xfrm>
        </p:spPr>
        <p:txBody>
          <a:bodyPr/>
          <a:lstStyle/>
          <a:p>
            <a:r>
              <a:rPr lang="en-US" dirty="0"/>
              <a:t>The </a:t>
            </a:r>
            <a:r>
              <a:rPr lang="en-US" dirty="0" smtClean="0"/>
              <a:t>Unit obtains recommendations </a:t>
            </a:r>
            <a:r>
              <a:rPr lang="en-US" dirty="0"/>
              <a:t>from the references </a:t>
            </a:r>
            <a:r>
              <a:rPr lang="en-US" dirty="0" smtClean="0"/>
              <a:t>listed on </a:t>
            </a:r>
            <a:r>
              <a:rPr lang="en-US" dirty="0"/>
              <a:t>the Eagle Scout Rank </a:t>
            </a:r>
            <a:r>
              <a:rPr lang="en-US" dirty="0" smtClean="0"/>
              <a:t>Application </a:t>
            </a:r>
          </a:p>
          <a:p>
            <a:pPr lvl="1"/>
            <a:r>
              <a:rPr lang="en-US" dirty="0" smtClean="0"/>
              <a:t>This </a:t>
            </a:r>
            <a:r>
              <a:rPr lang="en-US" dirty="0"/>
              <a:t>may be done by letter, form, or phone </a:t>
            </a:r>
            <a:r>
              <a:rPr lang="en-US" dirty="0" smtClean="0"/>
              <a:t>call  </a:t>
            </a:r>
          </a:p>
          <a:p>
            <a:pPr lvl="1"/>
            <a:r>
              <a:rPr lang="en-US" dirty="0" smtClean="0"/>
              <a:t>Most Units have an electronic template for the letter</a:t>
            </a:r>
          </a:p>
          <a:p>
            <a:r>
              <a:rPr lang="en-US" dirty="0" smtClean="0"/>
              <a:t>The Scout should request letters of recommendation be sent to the Unit Advancement Chair and kept sealed until the BOR  </a:t>
            </a:r>
          </a:p>
          <a:p>
            <a:pPr lvl="1"/>
            <a:r>
              <a:rPr lang="en-US" dirty="0" smtClean="0"/>
              <a:t>Recommendations </a:t>
            </a:r>
            <a:r>
              <a:rPr lang="en-US" dirty="0"/>
              <a:t>are confidential </a:t>
            </a:r>
            <a:r>
              <a:rPr lang="en-US" dirty="0" smtClean="0"/>
              <a:t>&amp; not </a:t>
            </a:r>
            <a:r>
              <a:rPr lang="en-US" dirty="0"/>
              <a:t>shared with the </a:t>
            </a:r>
            <a:r>
              <a:rPr lang="en-US" dirty="0" smtClean="0"/>
              <a:t>Scout</a:t>
            </a:r>
            <a:endParaRPr lang="en-US" dirty="0"/>
          </a:p>
          <a:p>
            <a:pPr lvl="1"/>
            <a:r>
              <a:rPr lang="en-US" dirty="0" smtClean="0"/>
              <a:t>Recommendations </a:t>
            </a:r>
            <a:r>
              <a:rPr lang="en-US" dirty="0"/>
              <a:t>are for </a:t>
            </a:r>
            <a:r>
              <a:rPr lang="en-US" dirty="0" smtClean="0"/>
              <a:t>the Board </a:t>
            </a:r>
            <a:r>
              <a:rPr lang="en-US" dirty="0"/>
              <a:t>of </a:t>
            </a:r>
            <a:r>
              <a:rPr lang="en-US" dirty="0" smtClean="0"/>
              <a:t>Review </a:t>
            </a:r>
            <a:r>
              <a:rPr lang="en-US" dirty="0"/>
              <a:t>only and are not </a:t>
            </a:r>
            <a:r>
              <a:rPr lang="en-US" dirty="0" smtClean="0"/>
              <a:t>kept (shredded after BOR)</a:t>
            </a:r>
          </a:p>
          <a:p>
            <a:pPr lvl="1"/>
            <a:r>
              <a:rPr lang="en-US" dirty="0" smtClean="0">
                <a:solidFill>
                  <a:srgbClr val="FF0000"/>
                </a:solidFill>
              </a:rPr>
              <a:t>If letters are not received in a timely fashion before the BOR, the Unit will follow-up with an email or phone call, but this is </a:t>
            </a:r>
            <a:r>
              <a:rPr lang="en-US" u="sng" dirty="0" smtClean="0">
                <a:solidFill>
                  <a:srgbClr val="FF0000"/>
                </a:solidFill>
              </a:rPr>
              <a:t>not the Scout’s responsibility and is not held against the Scout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42</a:t>
            </a:fld>
            <a:endParaRPr lang="en-US"/>
          </a:p>
        </p:txBody>
      </p:sp>
    </p:spTree>
    <p:extLst>
      <p:ext uri="{BB962C8B-B14F-4D97-AF65-F5344CB8AC3E}">
        <p14:creationId xmlns:p14="http://schemas.microsoft.com/office/powerpoint/2010/main" val="3032489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Board of Review: </a:t>
            </a:r>
            <a:br>
              <a:rPr lang="en-US" dirty="0" smtClean="0"/>
            </a:br>
            <a:r>
              <a:rPr lang="en-US" dirty="0" smtClean="0"/>
              <a:t>Turn in your Completed Application</a:t>
            </a:r>
            <a:endParaRPr lang="en-US" dirty="0"/>
          </a:p>
        </p:txBody>
      </p:sp>
      <p:sp>
        <p:nvSpPr>
          <p:cNvPr id="3" name="Content Placeholder 2"/>
          <p:cNvSpPr>
            <a:spLocks noGrp="1"/>
          </p:cNvSpPr>
          <p:nvPr>
            <p:ph idx="1"/>
          </p:nvPr>
        </p:nvSpPr>
        <p:spPr/>
        <p:txBody>
          <a:bodyPr/>
          <a:lstStyle/>
          <a:p>
            <a:r>
              <a:rPr lang="en-US" dirty="0" smtClean="0"/>
              <a:t>After the BOR signs your Eagle application, it is YOUR responsibility to turn it in!</a:t>
            </a:r>
          </a:p>
          <a:p>
            <a:endParaRPr lang="en-US" sz="1200" dirty="0" smtClean="0"/>
          </a:p>
          <a:p>
            <a:r>
              <a:rPr lang="en-US" dirty="0" smtClean="0"/>
              <a:t>Don’t </a:t>
            </a:r>
            <a:r>
              <a:rPr lang="en-US" dirty="0"/>
              <a:t>take any chances - </a:t>
            </a:r>
            <a:r>
              <a:rPr lang="en-US" b="1" dirty="0">
                <a:solidFill>
                  <a:srgbClr val="FF0000"/>
                </a:solidFill>
              </a:rPr>
              <a:t>hand deliver </a:t>
            </a:r>
            <a:r>
              <a:rPr lang="en-US" dirty="0"/>
              <a:t>your </a:t>
            </a:r>
            <a:r>
              <a:rPr lang="en-US" dirty="0" smtClean="0"/>
              <a:t>final application </a:t>
            </a:r>
            <a:r>
              <a:rPr lang="en-US" dirty="0"/>
              <a:t>with the original signatures to the </a:t>
            </a:r>
            <a:r>
              <a:rPr lang="en-US" dirty="0" smtClean="0"/>
              <a:t>Waynesboro Service </a:t>
            </a:r>
            <a:r>
              <a:rPr lang="en-US" dirty="0"/>
              <a:t>Center for </a:t>
            </a:r>
            <a:r>
              <a:rPr lang="en-US" dirty="0" smtClean="0"/>
              <a:t>submission to National</a:t>
            </a:r>
          </a:p>
          <a:p>
            <a:pPr lvl="1"/>
            <a:r>
              <a:rPr lang="en-US" dirty="0"/>
              <a:t>MAKE A COPY </a:t>
            </a:r>
            <a:r>
              <a:rPr lang="en-US" dirty="0" smtClean="0"/>
              <a:t>FIRST!</a:t>
            </a:r>
            <a:endParaRPr lang="en-US" dirty="0"/>
          </a:p>
          <a:p>
            <a:pPr lvl="1"/>
            <a:r>
              <a:rPr lang="en-US" dirty="0" smtClean="0"/>
              <a:t>Leave your completed Eagle Service Project Workbook and all supporting materials with the application</a:t>
            </a:r>
          </a:p>
          <a:p>
            <a:endParaRPr lang="en-US" sz="1200" dirty="0" smtClean="0"/>
          </a:p>
          <a:p>
            <a:r>
              <a:rPr lang="en-US" dirty="0" smtClean="0"/>
              <a:t>Waynesboro will notify the Troop when your Eagle bling has arrived, and will get all your materials back at that time</a:t>
            </a:r>
            <a:endParaRPr lang="en-US" dirty="0"/>
          </a:p>
        </p:txBody>
      </p:sp>
      <p:sp>
        <p:nvSpPr>
          <p:cNvPr id="4" name="Slide Number Placeholder 3"/>
          <p:cNvSpPr>
            <a:spLocks noGrp="1"/>
          </p:cNvSpPr>
          <p:nvPr>
            <p:ph type="sldNum" sz="quarter" idx="10"/>
          </p:nvPr>
        </p:nvSpPr>
        <p:spPr/>
        <p:txBody>
          <a:bodyPr/>
          <a:lstStyle/>
          <a:p>
            <a:fld id="{BC9634B9-7BD9-411D-AFE5-52488EC2298E}" type="slidenum">
              <a:rPr lang="en-US" smtClean="0"/>
              <a:pPr/>
              <a:t>43</a:t>
            </a:fld>
            <a:endParaRPr lang="en-US"/>
          </a:p>
        </p:txBody>
      </p:sp>
    </p:spTree>
    <p:extLst>
      <p:ext uri="{BB962C8B-B14F-4D97-AF65-F5344CB8AC3E}">
        <p14:creationId xmlns:p14="http://schemas.microsoft.com/office/powerpoint/2010/main" val="1536314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110" t="3759" r="4460" b="4447"/>
          <a:stretch/>
        </p:blipFill>
        <p:spPr>
          <a:xfrm>
            <a:off x="6639074" y="4938623"/>
            <a:ext cx="2460476" cy="1636680"/>
          </a:xfrm>
          <a:prstGeom prst="rect">
            <a:avLst/>
          </a:prstGeom>
        </p:spPr>
      </p:pic>
      <p:pic>
        <p:nvPicPr>
          <p:cNvPr id="5" name="Picture 4"/>
          <p:cNvPicPr>
            <a:picLocks noChangeAspect="1"/>
          </p:cNvPicPr>
          <p:nvPr/>
        </p:nvPicPr>
        <p:blipFill>
          <a:blip r:embed="rId3"/>
          <a:stretch>
            <a:fillRect/>
          </a:stretch>
        </p:blipFill>
        <p:spPr>
          <a:xfrm>
            <a:off x="4572000" y="1217612"/>
            <a:ext cx="4321175" cy="3721011"/>
          </a:xfrm>
          <a:prstGeom prst="rect">
            <a:avLst/>
          </a:prstGeom>
        </p:spPr>
      </p:pic>
      <p:sp>
        <p:nvSpPr>
          <p:cNvPr id="2" name="Title 1"/>
          <p:cNvSpPr>
            <a:spLocks noGrp="1"/>
          </p:cNvSpPr>
          <p:nvPr>
            <p:ph type="title"/>
          </p:nvPr>
        </p:nvSpPr>
        <p:spPr/>
        <p:txBody>
          <a:bodyPr/>
          <a:lstStyle/>
          <a:p>
            <a:r>
              <a:rPr lang="en-US" dirty="0" smtClean="0"/>
              <a:t>Time to Celebrate! </a:t>
            </a:r>
            <a:r>
              <a:rPr lang="en-US" dirty="0"/>
              <a:t/>
            </a:r>
            <a:br>
              <a:rPr lang="en-US" dirty="0"/>
            </a:br>
            <a:r>
              <a:rPr lang="en-US" dirty="0" smtClean="0"/>
              <a:t>Plan your Eagle Court of Honor</a:t>
            </a:r>
            <a:endParaRPr lang="en-US" dirty="0"/>
          </a:p>
        </p:txBody>
      </p:sp>
      <p:sp>
        <p:nvSpPr>
          <p:cNvPr id="3" name="Content Placeholder 2"/>
          <p:cNvSpPr>
            <a:spLocks noGrp="1"/>
          </p:cNvSpPr>
          <p:nvPr>
            <p:ph idx="1"/>
          </p:nvPr>
        </p:nvSpPr>
        <p:spPr/>
        <p:txBody>
          <a:bodyPr/>
          <a:lstStyle/>
          <a:p>
            <a:r>
              <a:rPr lang="en-US" sz="2000" dirty="0" smtClean="0"/>
              <a:t>Don’t set any dates for your</a:t>
            </a:r>
            <a:br>
              <a:rPr lang="en-US" sz="2000" dirty="0" smtClean="0"/>
            </a:br>
            <a:r>
              <a:rPr lang="en-US" sz="2000" dirty="0" smtClean="0"/>
              <a:t>Court of Honor until your </a:t>
            </a:r>
            <a:br>
              <a:rPr lang="en-US" sz="2000" dirty="0" smtClean="0"/>
            </a:br>
            <a:r>
              <a:rPr lang="en-US" sz="2000" dirty="0" smtClean="0"/>
              <a:t>Eagle bling has arrived</a:t>
            </a:r>
          </a:p>
          <a:p>
            <a:pPr lvl="1"/>
            <a:r>
              <a:rPr lang="en-US" sz="1800" dirty="0" smtClean="0"/>
              <a:t>Eagle pin &amp; patch</a:t>
            </a:r>
          </a:p>
          <a:p>
            <a:pPr lvl="1"/>
            <a:r>
              <a:rPr lang="en-US" sz="1800" dirty="0" smtClean="0"/>
              <a:t>Mother and father pins</a:t>
            </a:r>
          </a:p>
          <a:p>
            <a:pPr lvl="1"/>
            <a:r>
              <a:rPr lang="en-US" sz="1800" dirty="0" smtClean="0"/>
              <a:t>Mentor pin</a:t>
            </a:r>
          </a:p>
          <a:p>
            <a:pPr lvl="1"/>
            <a:r>
              <a:rPr lang="en-US" sz="1800" dirty="0" smtClean="0"/>
              <a:t>Optional: Grandparent Pin &amp;</a:t>
            </a:r>
            <a:br>
              <a:rPr lang="en-US" sz="1800" dirty="0" smtClean="0"/>
            </a:br>
            <a:r>
              <a:rPr lang="en-US" sz="1800" dirty="0" smtClean="0"/>
              <a:t>Eagle Knot if you are over 18</a:t>
            </a:r>
          </a:p>
          <a:p>
            <a:pPr lvl="1"/>
            <a:r>
              <a:rPr lang="en-US" sz="1800" dirty="0" smtClean="0"/>
              <a:t>Optional: Eagle Neckerchief </a:t>
            </a:r>
            <a:br>
              <a:rPr lang="en-US" sz="1800" dirty="0" smtClean="0"/>
            </a:br>
            <a:r>
              <a:rPr lang="en-US" sz="1800" dirty="0" smtClean="0"/>
              <a:t>(one typ. is awarded at Council Award Dinner)</a:t>
            </a:r>
          </a:p>
          <a:p>
            <a:r>
              <a:rPr lang="en-US" sz="1800" dirty="0" smtClean="0"/>
              <a:t>Your Advancement Chair can request letters of </a:t>
            </a:r>
            <a:br>
              <a:rPr lang="en-US" sz="1800" dirty="0" smtClean="0"/>
            </a:br>
            <a:r>
              <a:rPr lang="en-US" sz="1800" dirty="0" smtClean="0"/>
              <a:t>congratulation from local, state, and national politicians</a:t>
            </a:r>
          </a:p>
          <a:p>
            <a:r>
              <a:rPr lang="en-US" sz="1800" dirty="0" smtClean="0">
                <a:solidFill>
                  <a:srgbClr val="FF0000"/>
                </a:solidFill>
              </a:rPr>
              <a:t>Most Troops have a standard outline for an Eagle Scout</a:t>
            </a:r>
            <a:br>
              <a:rPr lang="en-US" sz="1800" dirty="0" smtClean="0">
                <a:solidFill>
                  <a:srgbClr val="FF0000"/>
                </a:solidFill>
              </a:rPr>
            </a:br>
            <a:r>
              <a:rPr lang="en-US" sz="1800" dirty="0" smtClean="0">
                <a:solidFill>
                  <a:srgbClr val="FF0000"/>
                </a:solidFill>
              </a:rPr>
              <a:t>Court of Honor, but YOU make it what YOU want</a:t>
            </a:r>
            <a:endParaRPr lang="en-US" sz="1800" b="1"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44</a:t>
            </a:fld>
            <a:endParaRPr lang="en-US"/>
          </a:p>
        </p:txBody>
      </p:sp>
      <p:pic>
        <p:nvPicPr>
          <p:cNvPr id="6" name="Picture 5"/>
          <p:cNvPicPr>
            <a:picLocks noChangeAspect="1"/>
          </p:cNvPicPr>
          <p:nvPr/>
        </p:nvPicPr>
        <p:blipFill>
          <a:blip r:embed="rId4"/>
          <a:stretch>
            <a:fillRect/>
          </a:stretch>
        </p:blipFill>
        <p:spPr>
          <a:xfrm>
            <a:off x="4323129" y="1800226"/>
            <a:ext cx="739565" cy="884263"/>
          </a:xfrm>
          <a:prstGeom prst="rect">
            <a:avLst/>
          </a:prstGeom>
        </p:spPr>
      </p:pic>
      <p:pic>
        <p:nvPicPr>
          <p:cNvPr id="7" name="Picture 6"/>
          <p:cNvPicPr>
            <a:picLocks noChangeAspect="1"/>
          </p:cNvPicPr>
          <p:nvPr/>
        </p:nvPicPr>
        <p:blipFill>
          <a:blip r:embed="rId5"/>
          <a:stretch>
            <a:fillRect/>
          </a:stretch>
        </p:blipFill>
        <p:spPr>
          <a:xfrm>
            <a:off x="3957695" y="2722096"/>
            <a:ext cx="1086205" cy="498304"/>
          </a:xfrm>
          <a:prstGeom prst="rect">
            <a:avLst/>
          </a:prstGeom>
        </p:spPr>
      </p:pic>
    </p:spTree>
    <p:extLst>
      <p:ext uri="{BB962C8B-B14F-4D97-AF65-F5344CB8AC3E}">
        <p14:creationId xmlns:p14="http://schemas.microsoft.com/office/powerpoint/2010/main" val="493161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ln>
            <a:miter lim="800000"/>
            <a:headEnd/>
            <a:tailEnd/>
          </a:ln>
        </p:spPr>
        <p:txBody>
          <a:bodyPr/>
          <a:lstStyle/>
          <a:p>
            <a:fld id="{1706E38C-A6C7-48BF-A900-443F8874BEC7}" type="slidenum">
              <a:rPr lang="en-US"/>
              <a:pPr/>
              <a:t>45</a:t>
            </a:fld>
            <a:endParaRPr lang="en-US"/>
          </a:p>
        </p:txBody>
      </p:sp>
      <p:sp>
        <p:nvSpPr>
          <p:cNvPr id="11266" name="Title 8"/>
          <p:cNvSpPr>
            <a:spLocks noGrp="1"/>
          </p:cNvSpPr>
          <p:nvPr>
            <p:ph type="title"/>
          </p:nvPr>
        </p:nvSpPr>
        <p:spPr>
          <a:xfrm>
            <a:off x="2743200" y="1651000"/>
            <a:ext cx="6356350" cy="2109788"/>
          </a:xfrm>
        </p:spPr>
        <p:txBody>
          <a:bodyPr/>
          <a:lstStyle/>
          <a:p>
            <a:pPr eaLnBrk="1" hangingPunct="1"/>
            <a:r>
              <a:rPr lang="en-US" dirty="0" smtClean="0">
                <a:solidFill>
                  <a:schemeClr val="accent1">
                    <a:lumMod val="75000"/>
                  </a:schemeClr>
                </a:solidFill>
                <a:latin typeface="Script MT Bold" pitchFamily="66" charset="0"/>
                <a:ea typeface="ヒラギノ角ゴ Pro W3" charset="-128"/>
              </a:rPr>
              <a:t>Thank You!</a:t>
            </a:r>
            <a:endParaRPr lang="en-US" sz="2800" dirty="0" smtClean="0">
              <a:latin typeface="Helvetica" charset="0"/>
              <a:ea typeface="ヒラギノ角ゴ Pro W3" charset="-128"/>
            </a:endParaRPr>
          </a:p>
        </p:txBody>
      </p:sp>
      <p:pic>
        <p:nvPicPr>
          <p:cNvPr id="6" name="Picture 5"/>
          <p:cNvPicPr>
            <a:picLocks noChangeAspect="1"/>
          </p:cNvPicPr>
          <p:nvPr/>
        </p:nvPicPr>
        <p:blipFill>
          <a:blip r:embed="rId2"/>
          <a:stretch>
            <a:fillRect/>
          </a:stretch>
        </p:blipFill>
        <p:spPr>
          <a:xfrm>
            <a:off x="3554981" y="3484277"/>
            <a:ext cx="2182703" cy="20940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Troop Roles in Eagle Scout Advancement</a:t>
            </a:r>
            <a:endParaRPr lang="en-US" dirty="0"/>
          </a:p>
        </p:txBody>
      </p:sp>
      <p:sp>
        <p:nvSpPr>
          <p:cNvPr id="3" name="Content Placeholder 2"/>
          <p:cNvSpPr>
            <a:spLocks noGrp="1"/>
          </p:cNvSpPr>
          <p:nvPr>
            <p:ph idx="1"/>
          </p:nvPr>
        </p:nvSpPr>
        <p:spPr/>
        <p:txBody>
          <a:bodyPr/>
          <a:lstStyle/>
          <a:p>
            <a:r>
              <a:rPr lang="en-US" dirty="0" smtClean="0"/>
              <a:t>Many Troops establish an Eagle Project Committee (EPC) or something similar to keep track of current and planned Eagle Scout Service Projects</a:t>
            </a:r>
          </a:p>
          <a:p>
            <a:r>
              <a:rPr lang="en-US" dirty="0"/>
              <a:t>The EPC provides feedback on the </a:t>
            </a:r>
            <a:r>
              <a:rPr lang="en-US" dirty="0" smtClean="0"/>
              <a:t>Project </a:t>
            </a:r>
            <a:r>
              <a:rPr lang="en-US" dirty="0"/>
              <a:t>Proposal to ensure quality before it is submitted to the District</a:t>
            </a:r>
          </a:p>
          <a:p>
            <a:r>
              <a:rPr lang="en-US" dirty="0" smtClean="0"/>
              <a:t>The EPC works with Eagle candidates to ensure their projects are feasible, planning is sound, and they are progressing well</a:t>
            </a:r>
          </a:p>
          <a:p>
            <a:r>
              <a:rPr lang="en-US" dirty="0" smtClean="0"/>
              <a:t>The EPC ensures that a candidate is READY </a:t>
            </a:r>
            <a:r>
              <a:rPr lang="en-US" dirty="0"/>
              <a:t>before buying supplies or announcing any work </a:t>
            </a:r>
            <a:r>
              <a:rPr lang="en-US" dirty="0" smtClean="0"/>
              <a:t>days</a:t>
            </a:r>
          </a:p>
          <a:p>
            <a:r>
              <a:rPr lang="en-US" dirty="0" smtClean="0">
                <a:solidFill>
                  <a:srgbClr val="FF0000"/>
                </a:solidFill>
              </a:rPr>
              <a:t>The EPC helps Scouts find a project coach with required expertise to fit the selected project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5</a:t>
            </a:fld>
            <a:endParaRPr lang="en-US"/>
          </a:p>
        </p:txBody>
      </p:sp>
    </p:spTree>
    <p:extLst>
      <p:ext uri="{BB962C8B-B14F-4D97-AF65-F5344CB8AC3E}">
        <p14:creationId xmlns:p14="http://schemas.microsoft.com/office/powerpoint/2010/main" val="1867213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Troop </a:t>
            </a:r>
            <a:r>
              <a:rPr lang="en-US" dirty="0" smtClean="0"/>
              <a:t>1028/9 </a:t>
            </a:r>
            <a:r>
              <a:rPr lang="en-US" dirty="0"/>
              <a:t>Eagle Project Committee (EPC)</a:t>
            </a:r>
          </a:p>
        </p:txBody>
      </p:sp>
      <p:sp>
        <p:nvSpPr>
          <p:cNvPr id="3" name="Content Placeholder 2"/>
          <p:cNvSpPr>
            <a:spLocks noGrp="1"/>
          </p:cNvSpPr>
          <p:nvPr>
            <p:ph idx="1"/>
          </p:nvPr>
        </p:nvSpPr>
        <p:spPr/>
        <p:txBody>
          <a:bodyPr/>
          <a:lstStyle/>
          <a:p>
            <a:r>
              <a:rPr lang="en-US" dirty="0" smtClean="0"/>
              <a:t>Troops 1028 and 1029 have been operating an effective EPC for several years to manage the process:  </a:t>
            </a:r>
            <a:endParaRPr lang="en-US" dirty="0"/>
          </a:p>
          <a:p>
            <a:pPr lvl="1">
              <a:buFont typeface="Wingdings" panose="05000000000000000000" pitchFamily="2" charset="2"/>
              <a:buChar char="q"/>
            </a:pPr>
            <a:r>
              <a:rPr lang="en-US" dirty="0" smtClean="0"/>
              <a:t>Mike Funk, </a:t>
            </a:r>
            <a:r>
              <a:rPr lang="en-US" dirty="0"/>
              <a:t>ASM – </a:t>
            </a:r>
            <a:r>
              <a:rPr lang="en-US" dirty="0" smtClean="0"/>
              <a:t>Life to Eagle Mentor</a:t>
            </a:r>
            <a:endParaRPr lang="en-US" dirty="0"/>
          </a:p>
          <a:p>
            <a:pPr lvl="1">
              <a:buFont typeface="Wingdings" panose="05000000000000000000" pitchFamily="2" charset="2"/>
              <a:buChar char="q"/>
            </a:pPr>
            <a:r>
              <a:rPr lang="en-US" dirty="0"/>
              <a:t>Bob </a:t>
            </a:r>
            <a:r>
              <a:rPr lang="en-US" dirty="0" err="1"/>
              <a:t>Frysinger</a:t>
            </a:r>
            <a:r>
              <a:rPr lang="en-US" dirty="0"/>
              <a:t>, Troop </a:t>
            </a:r>
            <a:r>
              <a:rPr lang="en-US" dirty="0" smtClean="0"/>
              <a:t>Committee member</a:t>
            </a:r>
            <a:endParaRPr lang="en-US" dirty="0"/>
          </a:p>
          <a:p>
            <a:pPr lvl="1">
              <a:buFont typeface="Wingdings" panose="05000000000000000000" pitchFamily="2" charset="2"/>
              <a:buChar char="q"/>
            </a:pPr>
            <a:r>
              <a:rPr lang="en-US" dirty="0" smtClean="0"/>
              <a:t>Bill Wolfe, Troop Advancement Chair</a:t>
            </a:r>
            <a:endParaRPr lang="en-US" dirty="0"/>
          </a:p>
          <a:p>
            <a:pPr lvl="1">
              <a:buFont typeface="Wingdings" panose="05000000000000000000" pitchFamily="2" charset="2"/>
              <a:buChar char="q"/>
            </a:pPr>
            <a:r>
              <a:rPr lang="en-US" dirty="0" smtClean="0"/>
              <a:t>Ginny Thompson, Troop Committee Chair</a:t>
            </a:r>
          </a:p>
          <a:p>
            <a:pPr lvl="1">
              <a:buFont typeface="Wingdings" panose="05000000000000000000" pitchFamily="2" charset="2"/>
              <a:buChar char="q"/>
            </a:pPr>
            <a:r>
              <a:rPr lang="en-US" dirty="0"/>
              <a:t>Eric Cutright, </a:t>
            </a:r>
            <a:r>
              <a:rPr lang="en-US" dirty="0" smtClean="0"/>
              <a:t>Scoutmaster Troop 1028</a:t>
            </a:r>
            <a:endParaRPr lang="en-US" dirty="0"/>
          </a:p>
          <a:p>
            <a:pPr lvl="1">
              <a:buFont typeface="Wingdings" panose="05000000000000000000" pitchFamily="2" charset="2"/>
              <a:buChar char="q"/>
            </a:pPr>
            <a:r>
              <a:rPr lang="en-US" dirty="0" smtClean="0"/>
              <a:t>Tom Zakielarz, Scoutmaster Troop 1029</a:t>
            </a:r>
          </a:p>
          <a:p>
            <a:pPr lvl="1">
              <a:buFont typeface="Wingdings" panose="05000000000000000000" pitchFamily="2" charset="2"/>
              <a:buChar char="q"/>
            </a:pPr>
            <a:r>
              <a:rPr lang="en-US" dirty="0" smtClean="0"/>
              <a:t>Kim Reisinger, Incoming Scoutmaster Troop 1029</a:t>
            </a:r>
            <a:endParaRPr lang="en-US" dirty="0"/>
          </a:p>
          <a:p>
            <a:pPr lvl="1"/>
            <a:endParaRPr lang="en-US" sz="800" dirty="0"/>
          </a:p>
          <a:p>
            <a:r>
              <a:rPr lang="en-US" b="1" dirty="0" smtClean="0">
                <a:solidFill>
                  <a:srgbClr val="FF0000"/>
                </a:solidFill>
              </a:rPr>
              <a:t>We tell our Scouts - Keep the EPC informed and be </a:t>
            </a:r>
            <a:r>
              <a:rPr lang="en-US" b="1" dirty="0">
                <a:solidFill>
                  <a:srgbClr val="FF0000"/>
                </a:solidFill>
              </a:rPr>
              <a:t>prepared for constructive comments – it will help </a:t>
            </a:r>
            <a:r>
              <a:rPr lang="en-US" b="1" dirty="0" smtClean="0">
                <a:solidFill>
                  <a:srgbClr val="FF0000"/>
                </a:solidFill>
              </a:rPr>
              <a:t>YOU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6</a:t>
            </a:fld>
            <a:endParaRPr lang="en-US"/>
          </a:p>
        </p:txBody>
      </p:sp>
    </p:spTree>
    <p:extLst>
      <p:ext uri="{BB962C8B-B14F-4D97-AF65-F5344CB8AC3E}">
        <p14:creationId xmlns:p14="http://schemas.microsoft.com/office/powerpoint/2010/main" val="3980391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Scout Service Project Pitfalls </a:t>
            </a:r>
            <a:r>
              <a:rPr lang="en-US" dirty="0"/>
              <a:t>to </a:t>
            </a:r>
            <a:r>
              <a:rPr lang="en-US" dirty="0" smtClean="0"/>
              <a:t>Avoid</a:t>
            </a:r>
            <a:endParaRPr lang="en-US" dirty="0"/>
          </a:p>
        </p:txBody>
      </p:sp>
      <p:sp>
        <p:nvSpPr>
          <p:cNvPr id="3" name="Content Placeholder 2"/>
          <p:cNvSpPr>
            <a:spLocks noGrp="1"/>
          </p:cNvSpPr>
          <p:nvPr>
            <p:ph idx="1"/>
          </p:nvPr>
        </p:nvSpPr>
        <p:spPr/>
        <p:txBody>
          <a:bodyPr/>
          <a:lstStyle/>
          <a:p>
            <a:r>
              <a:rPr lang="en-US" dirty="0"/>
              <a:t>The 17+++ </a:t>
            </a:r>
            <a:r>
              <a:rPr lang="en-US" dirty="0" smtClean="0"/>
              <a:t>Scout </a:t>
            </a:r>
            <a:r>
              <a:rPr lang="en-US" dirty="0"/>
              <a:t>wants to ram through a “quickie” </a:t>
            </a:r>
            <a:r>
              <a:rPr lang="en-US" dirty="0" smtClean="0"/>
              <a:t>project  </a:t>
            </a:r>
          </a:p>
          <a:p>
            <a:pPr lvl="1"/>
            <a:r>
              <a:rPr lang="en-US" dirty="0" smtClean="0"/>
              <a:t>Unit </a:t>
            </a:r>
            <a:r>
              <a:rPr lang="en-US" dirty="0"/>
              <a:t>leadership needs to be in contact </a:t>
            </a:r>
            <a:r>
              <a:rPr lang="en-US" dirty="0" smtClean="0"/>
              <a:t>before </a:t>
            </a:r>
            <a:r>
              <a:rPr lang="en-US" dirty="0"/>
              <a:t>this </a:t>
            </a:r>
            <a:r>
              <a:rPr lang="en-US" dirty="0" smtClean="0"/>
              <a:t>happens</a:t>
            </a:r>
            <a:endParaRPr lang="en-US" dirty="0"/>
          </a:p>
          <a:p>
            <a:endParaRPr lang="en-US" sz="800" dirty="0" smtClean="0"/>
          </a:p>
          <a:p>
            <a:r>
              <a:rPr lang="en-US" dirty="0" smtClean="0"/>
              <a:t>Unit </a:t>
            </a:r>
            <a:r>
              <a:rPr lang="en-US" dirty="0"/>
              <a:t>leadership approves a project that cannot be approved by the </a:t>
            </a:r>
            <a:r>
              <a:rPr lang="en-US" dirty="0" smtClean="0"/>
              <a:t>District reviewer  </a:t>
            </a:r>
          </a:p>
          <a:p>
            <a:pPr lvl="1"/>
            <a:r>
              <a:rPr lang="en-US" dirty="0" smtClean="0"/>
              <a:t>Before </a:t>
            </a:r>
            <a:r>
              <a:rPr lang="en-US" dirty="0"/>
              <a:t>the Scout spends too much time on an unworkable </a:t>
            </a:r>
            <a:r>
              <a:rPr lang="en-US" dirty="0" smtClean="0"/>
              <a:t>project, </a:t>
            </a:r>
            <a:r>
              <a:rPr lang="en-US" dirty="0"/>
              <a:t>check the feasibility and steer </a:t>
            </a:r>
            <a:r>
              <a:rPr lang="en-US" dirty="0" smtClean="0"/>
              <a:t>them </a:t>
            </a:r>
            <a:r>
              <a:rPr lang="en-US" dirty="0"/>
              <a:t>in the right </a:t>
            </a:r>
            <a:r>
              <a:rPr lang="en-US" dirty="0" smtClean="0"/>
              <a:t>direction</a:t>
            </a:r>
            <a:endParaRPr lang="en-US" dirty="0"/>
          </a:p>
          <a:p>
            <a:endParaRPr lang="en-US" sz="800" dirty="0" smtClean="0"/>
          </a:p>
          <a:p>
            <a:r>
              <a:rPr lang="en-US" dirty="0" smtClean="0"/>
              <a:t>Unit </a:t>
            </a:r>
            <a:r>
              <a:rPr lang="en-US" dirty="0"/>
              <a:t>leadership should not sign a project unless it is </a:t>
            </a:r>
            <a:r>
              <a:rPr lang="en-US" dirty="0" smtClean="0"/>
              <a:t>complete  </a:t>
            </a:r>
          </a:p>
          <a:p>
            <a:pPr lvl="1"/>
            <a:r>
              <a:rPr lang="en-US" dirty="0" smtClean="0"/>
              <a:t>Do </a:t>
            </a:r>
            <a:r>
              <a:rPr lang="en-US" dirty="0"/>
              <a:t>not leave it to the </a:t>
            </a:r>
            <a:r>
              <a:rPr lang="en-US" dirty="0" smtClean="0"/>
              <a:t>Board </a:t>
            </a:r>
            <a:r>
              <a:rPr lang="en-US" dirty="0"/>
              <a:t>of </a:t>
            </a:r>
            <a:r>
              <a:rPr lang="en-US" dirty="0" smtClean="0"/>
              <a:t>Review </a:t>
            </a:r>
            <a:r>
              <a:rPr lang="en-US" dirty="0"/>
              <a:t>to judge a project’s </a:t>
            </a:r>
            <a:r>
              <a:rPr lang="en-US" dirty="0" smtClean="0"/>
              <a:t>successful completion!</a:t>
            </a:r>
            <a:endParaRPr lang="en-US" dirty="0"/>
          </a:p>
          <a:p>
            <a:r>
              <a:rPr lang="en-US" b="1" dirty="0">
                <a:solidFill>
                  <a:srgbClr val="FF0000"/>
                </a:solidFill>
              </a:rPr>
              <a:t>Most, if not all, problems are avoidable</a:t>
            </a:r>
            <a:r>
              <a:rPr lang="en-US" b="1" dirty="0" smtClean="0">
                <a:solidFill>
                  <a:srgbClr val="FF0000"/>
                </a:solidFill>
              </a:rPr>
              <a: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7</a:t>
            </a:fld>
            <a:endParaRPr lang="en-US"/>
          </a:p>
        </p:txBody>
      </p:sp>
    </p:spTree>
    <p:extLst>
      <p:ext uri="{BB962C8B-B14F-4D97-AF65-F5344CB8AC3E}">
        <p14:creationId xmlns:p14="http://schemas.microsoft.com/office/powerpoint/2010/main" val="3051122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98" y="1650331"/>
            <a:ext cx="5455899" cy="2110257"/>
          </a:xfrm>
        </p:spPr>
        <p:txBody>
          <a:bodyPr/>
          <a:lstStyle/>
          <a:p>
            <a:r>
              <a:rPr lang="en-US" dirty="0"/>
              <a:t>Eagle </a:t>
            </a:r>
            <a:r>
              <a:rPr lang="en-US" dirty="0" smtClean="0"/>
              <a:t>Requirements 1 through 4</a:t>
            </a:r>
            <a:endParaRPr lang="en-US" dirty="0"/>
          </a:p>
        </p:txBody>
      </p:sp>
      <p:sp>
        <p:nvSpPr>
          <p:cNvPr id="3" name="Slide Number Placeholder 2"/>
          <p:cNvSpPr>
            <a:spLocks noGrp="1"/>
          </p:cNvSpPr>
          <p:nvPr>
            <p:ph type="sldNum" sz="quarter" idx="10"/>
          </p:nvPr>
        </p:nvSpPr>
        <p:spPr/>
        <p:txBody>
          <a:bodyPr/>
          <a:lstStyle/>
          <a:p>
            <a:fld id="{9265BE32-800E-4065-86A2-69364883613A}" type="slidenum">
              <a:rPr lang="en-US" smtClean="0"/>
              <a:pPr/>
              <a:t>8</a:t>
            </a:fld>
            <a:endParaRPr lang="en-US"/>
          </a:p>
        </p:txBody>
      </p:sp>
    </p:spTree>
    <p:extLst>
      <p:ext uri="{BB962C8B-B14F-4D97-AF65-F5344CB8AC3E}">
        <p14:creationId xmlns:p14="http://schemas.microsoft.com/office/powerpoint/2010/main" val="116214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Eagle Requirement 1: </a:t>
            </a:r>
            <a:br>
              <a:rPr lang="en-US" dirty="0" smtClean="0"/>
            </a:br>
            <a:r>
              <a:rPr lang="en-US" dirty="0" smtClean="0"/>
              <a:t>Be </a:t>
            </a:r>
            <a:r>
              <a:rPr lang="en-US" dirty="0"/>
              <a:t>active in your </a:t>
            </a:r>
            <a:r>
              <a:rPr lang="en-US" dirty="0" smtClean="0"/>
              <a:t>Troop</a:t>
            </a:r>
            <a:endParaRPr lang="en-US" dirty="0"/>
          </a:p>
        </p:txBody>
      </p:sp>
      <p:sp>
        <p:nvSpPr>
          <p:cNvPr id="3" name="Content Placeholder 2"/>
          <p:cNvSpPr>
            <a:spLocks noGrp="1"/>
          </p:cNvSpPr>
          <p:nvPr>
            <p:ph idx="1"/>
          </p:nvPr>
        </p:nvSpPr>
        <p:spPr>
          <a:xfrm>
            <a:off x="457200" y="1600201"/>
            <a:ext cx="8229600" cy="3513338"/>
          </a:xfrm>
        </p:spPr>
        <p:txBody>
          <a:bodyPr/>
          <a:lstStyle/>
          <a:p>
            <a:r>
              <a:rPr lang="en-US" dirty="0"/>
              <a:t>Be active in your Troop for six months after achieving Life </a:t>
            </a:r>
            <a:r>
              <a:rPr lang="en-US" dirty="0" smtClean="0"/>
              <a:t>rank</a:t>
            </a:r>
          </a:p>
          <a:p>
            <a:r>
              <a:rPr lang="en-US" dirty="0" smtClean="0"/>
              <a:t>How </a:t>
            </a:r>
            <a:r>
              <a:rPr lang="en-US" dirty="0"/>
              <a:t>is “</a:t>
            </a:r>
            <a:r>
              <a:rPr lang="en-US" dirty="0" smtClean="0"/>
              <a:t>active in your Troop” </a:t>
            </a:r>
            <a:r>
              <a:rPr lang="en-US" dirty="0"/>
              <a:t>determined?</a:t>
            </a:r>
          </a:p>
          <a:p>
            <a:pPr marL="857250" lvl="1" indent="-457200">
              <a:buFont typeface="+mj-lt"/>
              <a:buAutoNum type="arabicPeriod"/>
            </a:pPr>
            <a:r>
              <a:rPr lang="en-US" dirty="0"/>
              <a:t>The Scout is </a:t>
            </a:r>
            <a:r>
              <a:rPr lang="en-US" dirty="0" smtClean="0"/>
              <a:t>registered</a:t>
            </a:r>
            <a:endParaRPr lang="en-US" dirty="0"/>
          </a:p>
          <a:p>
            <a:pPr marL="857250" lvl="1" indent="-457200">
              <a:buFont typeface="+mj-lt"/>
              <a:buAutoNum type="arabicPeriod"/>
            </a:pPr>
            <a:r>
              <a:rPr lang="en-US" dirty="0"/>
              <a:t>The Scout is in good </a:t>
            </a:r>
            <a:r>
              <a:rPr lang="en-US" dirty="0" smtClean="0"/>
              <a:t>standing</a:t>
            </a:r>
            <a:endParaRPr lang="en-US" dirty="0"/>
          </a:p>
          <a:p>
            <a:pPr marL="857250" lvl="1" indent="-457200">
              <a:buFont typeface="+mj-lt"/>
              <a:buAutoNum type="arabicPeriod"/>
            </a:pPr>
            <a:r>
              <a:rPr lang="en-US" dirty="0"/>
              <a:t>The Scout meets the </a:t>
            </a:r>
            <a:r>
              <a:rPr lang="en-US" u="sng" dirty="0" smtClean="0"/>
              <a:t>unit’s</a:t>
            </a:r>
            <a:r>
              <a:rPr lang="en-US" dirty="0" smtClean="0"/>
              <a:t> </a:t>
            </a:r>
            <a:r>
              <a:rPr lang="en-US" dirty="0"/>
              <a:t>reasonable expectations; or if not, a lesser level of </a:t>
            </a:r>
            <a:r>
              <a:rPr lang="en-US" dirty="0" smtClean="0"/>
              <a:t>activity </a:t>
            </a:r>
            <a:r>
              <a:rPr lang="en-US" dirty="0"/>
              <a:t>is </a:t>
            </a:r>
            <a:r>
              <a:rPr lang="en-US" dirty="0" smtClean="0"/>
              <a:t>explained</a:t>
            </a:r>
            <a:r>
              <a:rPr lang="en-US" dirty="0"/>
              <a:t> </a:t>
            </a:r>
            <a:r>
              <a:rPr lang="en-US" dirty="0" smtClean="0"/>
              <a:t>and accepted</a:t>
            </a:r>
          </a:p>
          <a:p>
            <a:pPr marL="457200" lvl="1" indent="0">
              <a:buNone/>
            </a:pPr>
            <a:endParaRPr lang="en-US" dirty="0"/>
          </a:p>
          <a:p>
            <a:pPr marL="400050" lvl="1" indent="0">
              <a:buNone/>
            </a:pPr>
            <a:r>
              <a:rPr lang="en-US" sz="1600" b="1" i="1" dirty="0" smtClean="0">
                <a:solidFill>
                  <a:srgbClr val="FF0000"/>
                </a:solidFill>
              </a:rPr>
              <a:t>T1028/9: The Troop 1028/9 Committee defines active as attending 50% of meetings and at least 3 activities in a 6 month period</a:t>
            </a:r>
            <a:endParaRPr lang="en-US" sz="1600" b="1" i="1" dirty="0">
              <a:solidFill>
                <a:srgbClr val="FF0000"/>
              </a:solidFill>
            </a:endParaRPr>
          </a:p>
        </p:txBody>
      </p:sp>
      <p:sp>
        <p:nvSpPr>
          <p:cNvPr id="4" name="Slide Number Placeholder 3"/>
          <p:cNvSpPr>
            <a:spLocks noGrp="1"/>
          </p:cNvSpPr>
          <p:nvPr>
            <p:ph type="sldNum" sz="quarter" idx="10"/>
          </p:nvPr>
        </p:nvSpPr>
        <p:spPr/>
        <p:txBody>
          <a:bodyPr/>
          <a:lstStyle/>
          <a:p>
            <a:fld id="{BC9634B9-7BD9-411D-AFE5-52488EC2298E}" type="slidenum">
              <a:rPr lang="en-US" smtClean="0"/>
              <a:pPr/>
              <a:t>9</a:t>
            </a:fld>
            <a:endParaRPr lang="en-US"/>
          </a:p>
        </p:txBody>
      </p:sp>
      <p:grpSp>
        <p:nvGrpSpPr>
          <p:cNvPr id="8" name="Group 7"/>
          <p:cNvGrpSpPr/>
          <p:nvPr/>
        </p:nvGrpSpPr>
        <p:grpSpPr>
          <a:xfrm>
            <a:off x="219642" y="4387898"/>
            <a:ext cx="674169" cy="796262"/>
            <a:chOff x="163658" y="3828061"/>
            <a:chExt cx="674169" cy="796262"/>
          </a:xfrm>
        </p:grpSpPr>
        <p:pic>
          <p:nvPicPr>
            <p:cNvPr id="5" name="Picture 7" descr="troop gateway sig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658" y="3828061"/>
              <a:ext cx="674169" cy="31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3658" y="4224213"/>
              <a:ext cx="674169" cy="400110"/>
            </a:xfrm>
            <a:prstGeom prst="rect">
              <a:avLst/>
            </a:prstGeom>
            <a:solidFill>
              <a:srgbClr val="FFFF99"/>
            </a:solidFill>
            <a:ln w="38100">
              <a:solidFill>
                <a:srgbClr val="FF0000"/>
              </a:solidFill>
            </a:ln>
          </p:spPr>
          <p:txBody>
            <a:bodyPr wrap="square" rtlCol="0">
              <a:spAutoFit/>
            </a:bodyPr>
            <a:lstStyle/>
            <a:p>
              <a:pPr algn="ctr"/>
              <a:r>
                <a:rPr lang="en-US" sz="1000" b="1" dirty="0" smtClean="0">
                  <a:solidFill>
                    <a:srgbClr val="FF0000"/>
                  </a:solidFill>
                  <a:latin typeface="Helvetica" panose="020B0604020202020204" pitchFamily="34" charset="0"/>
                  <a:cs typeface="Helvetica" panose="020B0604020202020204" pitchFamily="34" charset="0"/>
                </a:rPr>
                <a:t>T1028/9 Advice</a:t>
              </a:r>
              <a:endParaRPr lang="en-US" sz="1000" b="1" dirty="0">
                <a:solidFill>
                  <a:srgbClr val="FF0000"/>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578545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3063</TotalTime>
  <Words>3117</Words>
  <Application>Microsoft Office PowerPoint</Application>
  <PresentationFormat>On-screen Show (4:3)</PresentationFormat>
  <Paragraphs>391</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Courier New</vt:lpstr>
      <vt:lpstr>Helvetica</vt:lpstr>
      <vt:lpstr>Lucida Grande</vt:lpstr>
      <vt:lpstr>Script MT Bold</vt:lpstr>
      <vt:lpstr>Times New Roman</vt:lpstr>
      <vt:lpstr>Wingdings</vt:lpstr>
      <vt:lpstr>ヒラギノ角ゴ Pro W3</vt:lpstr>
      <vt:lpstr>Office Theme</vt:lpstr>
      <vt:lpstr>Welcome! University of Scouting: Life to Eagle Transition  Revision: February 2020   Eric Cutright: SM T1028, ASM T1029 Email: ericcutright@comcast.net   Useful Life to Eagle Resources:  www.troop1028.org/advancement.html www.vahcbsa.org/MonticelloAdvance   </vt:lpstr>
      <vt:lpstr>Seminar Objectives</vt:lpstr>
      <vt:lpstr>Eagle Scout Rank Requirements</vt:lpstr>
      <vt:lpstr>Troop Roles in Eagle Scout Advancement</vt:lpstr>
      <vt:lpstr>Troop Roles in Eagle Scout Advancement</vt:lpstr>
      <vt:lpstr>Troop 1028/9 Eagle Project Committee (EPC)</vt:lpstr>
      <vt:lpstr>Eagle Scout Service Project Pitfalls to Avoid</vt:lpstr>
      <vt:lpstr>Eagle Requirements 1 through 4</vt:lpstr>
      <vt:lpstr>Eagle Requirement 1:  Be active in your Troop</vt:lpstr>
      <vt:lpstr>Eagle Requirement 2:  Live by the Scout Oath &amp; Law</vt:lpstr>
      <vt:lpstr>Eagle Requirement 3:  Earn a total of 21 Merit Badges including 13 required</vt:lpstr>
      <vt:lpstr>Warning! Some Merit Badges are lengthy and cannot be rushed</vt:lpstr>
      <vt:lpstr>Maintaining Records - Keep your Blue Cards !!</vt:lpstr>
      <vt:lpstr>Eagle Requirement 4: Active Leadership</vt:lpstr>
      <vt:lpstr>Eagle Requirement 5: The Eagle Scout Service Project</vt:lpstr>
      <vt:lpstr>The Eagle Scout Service Project</vt:lpstr>
      <vt:lpstr>What Makes an Acceptable  Eagle Scout Service Project?</vt:lpstr>
      <vt:lpstr>Answers to Common Service Project Questions</vt:lpstr>
      <vt:lpstr>Sample Eagle Scout Service Projects – Be creative !</vt:lpstr>
      <vt:lpstr>Sample Eagle Scout Service Projects – Be creative !</vt:lpstr>
      <vt:lpstr>Sample Eagle Scout Service Projects – Be creative !</vt:lpstr>
      <vt:lpstr>Sample Eagle Scout Service Projects – Be creative !</vt:lpstr>
      <vt:lpstr>Use the Eagle Scout Service Project Workbook</vt:lpstr>
      <vt:lpstr>Using the Eagle Scout Service Project Workbook</vt:lpstr>
      <vt:lpstr>Eagle Scout Service Project Workbook Sequence</vt:lpstr>
      <vt:lpstr>Eagle Scout Service Project Steps: Project Proposal</vt:lpstr>
      <vt:lpstr>Eagle Scout Service Project Steps: Fundraising Application</vt:lpstr>
      <vt:lpstr>Eagle Scout Service Project Steps: Discuss with Beneficiary</vt:lpstr>
      <vt:lpstr>Eagle Scout Service Project Steps: Get Approvals Before you Proceed</vt:lpstr>
      <vt:lpstr>Eagle Scout Service Project Steps: Project Plan</vt:lpstr>
      <vt:lpstr>Developing the Project Plan</vt:lpstr>
      <vt:lpstr>The Project Plan: Working with your Project Coach</vt:lpstr>
      <vt:lpstr>Be Prepared !  Good Planning is Key</vt:lpstr>
      <vt:lpstr>Eagle Scout Service Project Steps: Carry Out Your Project</vt:lpstr>
      <vt:lpstr>Eagle Scout Service Project Steps: Write the Project Report</vt:lpstr>
      <vt:lpstr>Eagle Requirements 6 and 7</vt:lpstr>
      <vt:lpstr>The Eagle Application</vt:lpstr>
      <vt:lpstr>The Eagle Application: The Life Purpose Paper</vt:lpstr>
      <vt:lpstr>Eagle Requirement 6: The Scoutmaster Conference</vt:lpstr>
      <vt:lpstr>The Eagle Rank Application: BSA Local Council Verification</vt:lpstr>
      <vt:lpstr>Eagle Requirement 7: The Eagle Board of Review</vt:lpstr>
      <vt:lpstr>References for Board of Review</vt:lpstr>
      <vt:lpstr>AFTER the Board of Review:  Turn in your Completed Application</vt:lpstr>
      <vt:lpstr>Time to Celebrate!  Plan your Eagle Court of Honor</vt:lpstr>
      <vt:lpstr>Thank You!</vt:lpstr>
    </vt:vector>
  </TitlesOfParts>
  <Company>Boy Scouts of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Cutright</dc:creator>
  <cp:lastModifiedBy>Eric Cutright</cp:lastModifiedBy>
  <cp:revision>249</cp:revision>
  <cp:lastPrinted>2020-02-21T23:10:09Z</cp:lastPrinted>
  <dcterms:created xsi:type="dcterms:W3CDTF">2011-01-11T15:53:32Z</dcterms:created>
  <dcterms:modified xsi:type="dcterms:W3CDTF">2020-02-21T23:14:47Z</dcterms:modified>
</cp:coreProperties>
</file>